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3"/>
  </p:notesMasterIdLst>
  <p:sldIdLst>
    <p:sldId id="256" r:id="rId2"/>
    <p:sldId id="257" r:id="rId3"/>
    <p:sldId id="305" r:id="rId4"/>
    <p:sldId id="276" r:id="rId5"/>
    <p:sldId id="288" r:id="rId6"/>
    <p:sldId id="289" r:id="rId7"/>
    <p:sldId id="290" r:id="rId8"/>
    <p:sldId id="270" r:id="rId9"/>
    <p:sldId id="333" r:id="rId10"/>
    <p:sldId id="279" r:id="rId11"/>
    <p:sldId id="293" r:id="rId12"/>
    <p:sldId id="334" r:id="rId13"/>
    <p:sldId id="292" r:id="rId14"/>
    <p:sldId id="294" r:id="rId15"/>
    <p:sldId id="323" r:id="rId16"/>
    <p:sldId id="324" r:id="rId17"/>
    <p:sldId id="325" r:id="rId18"/>
    <p:sldId id="326" r:id="rId19"/>
    <p:sldId id="327" r:id="rId20"/>
    <p:sldId id="328" r:id="rId21"/>
    <p:sldId id="309" r:id="rId22"/>
    <p:sldId id="313" r:id="rId23"/>
    <p:sldId id="314" r:id="rId24"/>
    <p:sldId id="315" r:id="rId25"/>
    <p:sldId id="316" r:id="rId26"/>
    <p:sldId id="329" r:id="rId27"/>
    <p:sldId id="317" r:id="rId28"/>
    <p:sldId id="322" r:id="rId29"/>
    <p:sldId id="335" r:id="rId30"/>
    <p:sldId id="330" r:id="rId31"/>
    <p:sldId id="311" r:id="rId32"/>
    <p:sldId id="312" r:id="rId33"/>
    <p:sldId id="318" r:id="rId34"/>
    <p:sldId id="319" r:id="rId35"/>
    <p:sldId id="320" r:id="rId36"/>
    <p:sldId id="321" r:id="rId37"/>
    <p:sldId id="332" r:id="rId38"/>
    <p:sldId id="331" r:id="rId39"/>
    <p:sldId id="310" r:id="rId40"/>
    <p:sldId id="277" r:id="rId41"/>
    <p:sldId id="275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Open Sans" panose="02020500000000000000" charset="0"/>
      <p:regular r:id="rId49"/>
      <p:bold r:id="rId50"/>
      <p:italic r:id="rId51"/>
      <p:boldItalic r:id="rId52"/>
    </p:embeddedFont>
    <p:embeddedFont>
      <p:font typeface="PT Sans Narrow" panose="02020500000000000000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FFFEF"/>
    <a:srgbClr val="DDDDDD"/>
    <a:srgbClr val="CCFFCC"/>
    <a:srgbClr val="000000"/>
    <a:srgbClr val="C0C0C0"/>
    <a:srgbClr val="350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AAE1C9-657F-4CA7-966E-129486F62B1B}">
  <a:tblStyle styleId="{05AAE1C9-657F-4CA7-966E-129486F62B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8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71e7c2e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71e7c2e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3d464b1d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3d464b1d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831314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807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title" hasCustomPrompt="1"/>
          </p:nvPr>
        </p:nvSpPr>
        <p:spPr>
          <a:xfrm>
            <a:off x="311625" y="1780839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7200" baseline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rPr lang="en-US" dirty="0"/>
              <a:t>Thanks for listening</a:t>
            </a:r>
            <a:endParaRPr dirty="0"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outloo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06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820" y="1082226"/>
            <a:ext cx="1211180" cy="3542539"/>
            <a:chOff x="7935238" y="1388536"/>
            <a:chExt cx="1211180" cy="3542539"/>
          </a:xfrm>
        </p:grpSpPr>
        <p:grpSp>
          <p:nvGrpSpPr>
            <p:cNvPr id="25" name="群組 24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27" name="群組 26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9" name="文字方塊 28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0" name="文字方塊 29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1" name="文字方塊 30"/>
                <p:cNvSpPr txBox="1"/>
                <p:nvPr userDrawn="1"/>
              </p:nvSpPr>
              <p:spPr>
                <a:xfrm>
                  <a:off x="7935238" y="336779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2" name="文字方塊 31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28" name="文字方塊 27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26" name="文字方塊 25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12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formul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745" y="1082226"/>
            <a:ext cx="1211180" cy="3542539"/>
            <a:chOff x="7935238" y="1388536"/>
            <a:chExt cx="1211180" cy="3542539"/>
          </a:xfrm>
        </p:grpSpPr>
        <p:grpSp>
          <p:nvGrpSpPr>
            <p:cNvPr id="16" name="群組 15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18" name="群組 17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0" name="文字方塊 19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1" name="文字方塊 20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2" name="文字方塊 21"/>
                <p:cNvSpPr txBox="1"/>
                <p:nvPr userDrawn="1"/>
              </p:nvSpPr>
              <p:spPr>
                <a:xfrm>
                  <a:off x="7935238" y="336779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3" name="文字方塊 22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7" name="文字方塊 16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13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oller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820" y="1082226"/>
            <a:ext cx="1211180" cy="3542539"/>
            <a:chOff x="7935238" y="1388536"/>
            <a:chExt cx="1211180" cy="3542539"/>
          </a:xfrm>
        </p:grpSpPr>
        <p:grpSp>
          <p:nvGrpSpPr>
            <p:cNvPr id="16" name="群組 15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18" name="群組 17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0" name="文字方塊 19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1" name="文字方塊 20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2" name="文字方塊 21"/>
                <p:cNvSpPr txBox="1"/>
                <p:nvPr userDrawn="1"/>
              </p:nvSpPr>
              <p:spPr>
                <a:xfrm>
                  <a:off x="7935238" y="336779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3" name="文字方塊 22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7" name="文字方塊 16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68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bility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群組 23"/>
          <p:cNvGrpSpPr/>
          <p:nvPr userDrawn="1"/>
        </p:nvGrpSpPr>
        <p:grpSpPr>
          <a:xfrm>
            <a:off x="7932820" y="1082226"/>
            <a:ext cx="1211180" cy="3542539"/>
            <a:chOff x="7935238" y="1388536"/>
            <a:chExt cx="1211180" cy="3542539"/>
          </a:xfrm>
        </p:grpSpPr>
        <p:grpSp>
          <p:nvGrpSpPr>
            <p:cNvPr id="25" name="群組 24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27" name="群組 26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9" name="文字方塊 28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0" name="文字方塊 29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1" name="文字方塊 30"/>
                <p:cNvSpPr txBox="1"/>
                <p:nvPr userDrawn="1"/>
              </p:nvSpPr>
              <p:spPr>
                <a:xfrm>
                  <a:off x="7935238" y="3373505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2" name="文字方塊 31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28" name="文字方塊 27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26" name="文字方塊 25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14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745" y="1082226"/>
            <a:ext cx="1211180" cy="3542539"/>
            <a:chOff x="7935238" y="1388536"/>
            <a:chExt cx="1211180" cy="3542539"/>
          </a:xfrm>
        </p:grpSpPr>
        <p:grpSp>
          <p:nvGrpSpPr>
            <p:cNvPr id="16" name="群組 15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18" name="群組 17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0" name="文字方塊 19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1" name="文字方塊 20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2" name="文字方塊 21"/>
                <p:cNvSpPr txBox="1"/>
                <p:nvPr userDrawn="1"/>
              </p:nvSpPr>
              <p:spPr>
                <a:xfrm>
                  <a:off x="7935238" y="336779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3" name="文字方塊 22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7" name="文字方塊 16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32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群組 20"/>
          <p:cNvGrpSpPr/>
          <p:nvPr userDrawn="1"/>
        </p:nvGrpSpPr>
        <p:grpSpPr>
          <a:xfrm>
            <a:off x="7932820" y="1082226"/>
            <a:ext cx="1211180" cy="3542539"/>
            <a:chOff x="7935238" y="1388536"/>
            <a:chExt cx="1211180" cy="3542539"/>
          </a:xfrm>
        </p:grpSpPr>
        <p:grpSp>
          <p:nvGrpSpPr>
            <p:cNvPr id="22" name="群組 21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24" name="群組 23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6" name="文字方塊 25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7" name="文字方塊 26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8" name="文字方塊 27"/>
                <p:cNvSpPr txBox="1"/>
                <p:nvPr userDrawn="1"/>
              </p:nvSpPr>
              <p:spPr>
                <a:xfrm>
                  <a:off x="7935238" y="336779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9" name="文字方塊 28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25" name="文字方塊 24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23" name="文字方塊 22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4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outloo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11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96" y="91346"/>
            <a:ext cx="2131843" cy="85043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90" r:id="rId2"/>
    <p:sldLayoutId id="2147483691" r:id="rId3"/>
    <p:sldLayoutId id="2147483696" r:id="rId4"/>
    <p:sldLayoutId id="2147483692" r:id="rId5"/>
    <p:sldLayoutId id="2147483693" r:id="rId6"/>
    <p:sldLayoutId id="2147483694" r:id="rId7"/>
    <p:sldLayoutId id="2147483695" r:id="rId8"/>
    <p:sldLayoutId id="2147483677" r:id="rId9"/>
    <p:sldLayoutId id="2147483672" r:id="rId10"/>
    <p:sldLayoutId id="2147483662" r:id="rId11"/>
    <p:sldLayoutId id="2147483660" r:id="rId12"/>
    <p:sldLayoutId id="2147483664" r:id="rId13"/>
    <p:sldLayoutId id="2147483666" r:id="rId14"/>
    <p:sldLayoutId id="2147483667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61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0.png"/><Relationship Id="rId5" Type="http://schemas.openxmlformats.org/officeDocument/2006/relationships/image" Target="../media/image312.png"/><Relationship Id="rId4" Type="http://schemas.openxmlformats.org/officeDocument/2006/relationships/image" Target="../media/image300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20.png"/><Relationship Id="rId7" Type="http://schemas.openxmlformats.org/officeDocument/2006/relationships/image" Target="../media/image4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1.png"/><Relationship Id="rId5" Type="http://schemas.openxmlformats.org/officeDocument/2006/relationships/image" Target="../media/image380.png"/><Relationship Id="rId4" Type="http://schemas.openxmlformats.org/officeDocument/2006/relationships/image" Target="../media/image381.png"/><Relationship Id="rId9" Type="http://schemas.openxmlformats.org/officeDocument/2006/relationships/image" Target="../media/image4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9.xml"/><Relationship Id="rId11" Type="http://schemas.openxmlformats.org/officeDocument/2006/relationships/image" Target="../media/image61.png"/><Relationship Id="rId5" Type="http://schemas.openxmlformats.org/officeDocument/2006/relationships/slide" Target="slide17.xml"/><Relationship Id="rId15" Type="http://schemas.openxmlformats.org/officeDocument/2006/relationships/image" Target="../media/image410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1.png"/><Relationship Id="rId7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slide" Target="slide15.xml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" Target="slide15.xml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6.png"/><Relationship Id="rId7" Type="http://schemas.openxmlformats.org/officeDocument/2006/relationships/image" Target="../media/image8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221.png"/><Relationship Id="rId18" Type="http://schemas.openxmlformats.org/officeDocument/2006/relationships/image" Target="../media/image105.png"/><Relationship Id="rId3" Type="http://schemas.microsoft.com/office/2007/relationships/hdphoto" Target="../media/hdphoto1.wdp"/><Relationship Id="rId21" Type="http://schemas.microsoft.com/office/2007/relationships/hdphoto" Target="../media/hdphoto5.wdp"/><Relationship Id="rId7" Type="http://schemas.openxmlformats.org/officeDocument/2006/relationships/image" Target="../media/image101.jpeg"/><Relationship Id="rId17" Type="http://schemas.microsoft.com/office/2007/relationships/hdphoto" Target="../media/hdphoto3.wdp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0.png"/><Relationship Id="rId15" Type="http://schemas.openxmlformats.org/officeDocument/2006/relationships/image" Target="../media/image241.png"/><Relationship Id="rId23" Type="http://schemas.microsoft.com/office/2007/relationships/hdphoto" Target="../media/hdphoto6.wdp"/><Relationship Id="rId19" Type="http://schemas.microsoft.com/office/2007/relationships/hdphoto" Target="../media/hdphoto4.wdp"/><Relationship Id="rId4" Type="http://schemas.openxmlformats.org/officeDocument/2006/relationships/image" Target="../media/image99.png"/><Relationship Id="rId9" Type="http://schemas.openxmlformats.org/officeDocument/2006/relationships/image" Target="../media/image580.png"/><Relationship Id="rId14" Type="http://schemas.openxmlformats.org/officeDocument/2006/relationships/image" Target="../media/image231.png"/><Relationship Id="rId22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09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0.png"/><Relationship Id="rId4" Type="http://schemas.openxmlformats.org/officeDocument/2006/relationships/image" Target="../media/image11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3" Type="http://schemas.openxmlformats.org/officeDocument/2006/relationships/image" Target="NULL"/><Relationship Id="rId7" Type="http://schemas.openxmlformats.org/officeDocument/2006/relationships/image" Target="../media/image650.png"/><Relationship Id="rId12" Type="http://schemas.openxmlformats.org/officeDocument/2006/relationships/image" Target="../media/image105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11" Type="http://schemas.openxmlformats.org/officeDocument/2006/relationships/image" Target="../media/image680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6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125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image" Target="../media/image21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1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9.png"/><Relationship Id="rId10" Type="http://schemas.openxmlformats.org/officeDocument/2006/relationships/image" Target="../media/image50.png"/><Relationship Id="rId4" Type="http://schemas.openxmlformats.org/officeDocument/2006/relationships/image" Target="../media/image34.pn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10.png"/><Relationship Id="rId7" Type="http://schemas.openxmlformats.org/officeDocument/2006/relationships/image" Target="../media/image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eeexplore.ieee.org/document/5717652" TargetMode="External"/><Relationship Id="rId1" Type="http://schemas.openxmlformats.org/officeDocument/2006/relationships/slideLayout" Target="../slideLayouts/slideLayout4.xml"/><Relationship Id="rId4" Type="http://schemas.openxmlformats.org/officeDocument/2006/relationships/slide" Target="slide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ctrTitle"/>
          </p:nvPr>
        </p:nvSpPr>
        <p:spPr>
          <a:xfrm>
            <a:off x="0" y="1159566"/>
            <a:ext cx="9144000" cy="1700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14000"/>
              </a:lnSpc>
            </a:pPr>
            <a:r>
              <a:rPr lang="en-US" altLang="zh-TW" sz="3600" dirty="0"/>
              <a:t>Parameter Estimation and Control of </a:t>
            </a:r>
            <a:r>
              <a:rPr lang="en-US" altLang="zh-TW" sz="3600" dirty="0" err="1"/>
              <a:t>Multirotors</a:t>
            </a:r>
            <a:br>
              <a:rPr lang="en-US" altLang="zh-TW" sz="3600" dirty="0"/>
            </a:br>
            <a:r>
              <a:rPr lang="en-US" altLang="zh-TW" sz="3600" dirty="0"/>
              <a:t>Using Integral Concurrent Learning </a:t>
            </a:r>
            <a:endParaRPr sz="3600" dirty="0"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1"/>
          </p:nvPr>
        </p:nvSpPr>
        <p:spPr>
          <a:xfrm>
            <a:off x="1404145" y="3265140"/>
            <a:ext cx="6335708" cy="496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TW" sz="1600" dirty="0"/>
              <a:t>Cheng-Cheng Yang and </a:t>
            </a:r>
            <a:r>
              <a:rPr lang="en-US" altLang="zh-TW" sz="1600" dirty="0" err="1"/>
              <a:t>Teng</a:t>
            </a:r>
            <a:r>
              <a:rPr lang="en-US" altLang="zh-TW" sz="1600" dirty="0"/>
              <a:t>-Hu Cheng</a:t>
            </a:r>
            <a:br>
              <a:rPr lang="en-US" altLang="zh-TW" dirty="0"/>
            </a:br>
            <a:br>
              <a:rPr lang="en-US" altLang="zh-TW" dirty="0"/>
            </a:b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/>
          </a:p>
        </p:txBody>
      </p:sp>
      <p:sp>
        <p:nvSpPr>
          <p:cNvPr id="6" name="Google Shape;112;p25"/>
          <p:cNvSpPr txBox="1">
            <a:spLocks/>
          </p:cNvSpPr>
          <p:nvPr/>
        </p:nvSpPr>
        <p:spPr>
          <a:xfrm>
            <a:off x="1711719" y="4102177"/>
            <a:ext cx="5720561" cy="85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altLang="zh-TW" sz="1600" dirty="0"/>
              <a:t>Speaker : Cheng-Cheng Yang	</a:t>
            </a:r>
          </a:p>
          <a:p>
            <a:pPr marL="0" indent="0"/>
            <a:r>
              <a:rPr lang="en-US" altLang="zh-TW" sz="1600" dirty="0"/>
              <a:t>Advisor : Dr. </a:t>
            </a:r>
            <a:r>
              <a:rPr lang="en-US" altLang="zh-TW" sz="1600" dirty="0" err="1"/>
              <a:t>Teng</a:t>
            </a:r>
            <a:r>
              <a:rPr lang="en-US" altLang="zh-TW" sz="1600" dirty="0"/>
              <a:t>-Hu Cheng</a:t>
            </a:r>
          </a:p>
          <a:p>
            <a:pPr marL="0" indent="0"/>
            <a:r>
              <a:rPr lang="en-US" altLang="zh-TW" sz="1600" dirty="0"/>
              <a:t>Date : 2021/08/02</a:t>
            </a:r>
            <a:br>
              <a:rPr lang="en-US" altLang="zh-TW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Translational Controller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/>
              <a:t>Translational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25754" y="1689051"/>
                <a:ext cx="2664214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1689051"/>
                <a:ext cx="2664214" cy="335476"/>
              </a:xfrm>
              <a:prstGeom prst="rect">
                <a:avLst/>
              </a:prstGeom>
              <a:blipFill>
                <a:blip r:embed="rId2"/>
                <a:stretch>
                  <a:fillRect t="-1818" b="-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1223658" y="2064885"/>
            <a:ext cx="936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380622" y="2064885"/>
            <a:ext cx="43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610932" y="1456896"/>
                <a:ext cx="3300904" cy="789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is a regression matrix</a:t>
                </a:r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932" y="1456896"/>
                <a:ext cx="3300904" cy="789832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𝒇𝒆𝒆𝒅𝒃𝒂𝒄𝒌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blipFill>
                <a:blip r:embed="rId4"/>
                <a:stretch>
                  <a:fillRect t="-2857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Integral CL-based adaptive control update 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/>
          <p:cNvCxnSpPr/>
          <p:nvPr/>
        </p:nvCxnSpPr>
        <p:spPr>
          <a:xfrm>
            <a:off x="2707428" y="3494547"/>
            <a:ext cx="3060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197160" y="3493291"/>
            <a:ext cx="126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725754" y="2816422"/>
                <a:ext cx="5082738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2816422"/>
                <a:ext cx="5082738" cy="630173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992054" y="3655506"/>
                <a:ext cx="320913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𝑰𝑪𝑳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𝒃𝒂𝒔𝒆𝒅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54" y="3655506"/>
                <a:ext cx="3209135" cy="215444"/>
              </a:xfrm>
              <a:prstGeom prst="rect">
                <a:avLst/>
              </a:prstGeom>
              <a:blipFill>
                <a:blip r:embed="rId7"/>
                <a:stretch>
                  <a:fillRect l="-570" t="-2857" r="-951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609073" y="3972273"/>
                <a:ext cx="3446093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𝑐𝑙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73" y="3972273"/>
                <a:ext cx="3446093" cy="797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3850298" y="3972273"/>
                <a:ext cx="3643806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𝑓𝑅</m:t>
                                    </m:r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298" y="3972273"/>
                <a:ext cx="3643806" cy="7977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20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Translational Controller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follows contains acceleration which is not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25754" y="1832909"/>
                <a:ext cx="2454768" cy="311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dirty="0"/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1832909"/>
                <a:ext cx="2454768" cy="311560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133853" y="1600153"/>
                <a:ext cx="1305625" cy="777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53" y="1600153"/>
                <a:ext cx="1305625" cy="777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302492"/>
                <a:ext cx="7182404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By integrating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to 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as defined in last page,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becomes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302492"/>
                <a:ext cx="7182404" cy="467571"/>
              </a:xfrm>
              <a:prstGeom prst="rect">
                <a:avLst/>
              </a:prstGeom>
              <a:blipFill>
                <a:blip r:embed="rId5"/>
                <a:stretch>
                  <a:fillRect r="-3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725754" y="3101340"/>
                <a:ext cx="6443672" cy="565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𝑓𝑅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𝒇𝑹</m:t>
                          </m:r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𝒇𝑹</m:t>
                          </m:r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3101340"/>
                <a:ext cx="6443672" cy="565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5754" y="3646896"/>
                <a:ext cx="5162249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altLang="zh-TW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TW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3646896"/>
                <a:ext cx="5162249" cy="6301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30209" y="4347713"/>
                <a:ext cx="4045374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09" y="4347713"/>
                <a:ext cx="4045374" cy="630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版面配置區 2"/>
              <p:cNvSpPr txBox="1">
                <a:spLocks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Integrating both sides of the translational dynamics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𝑓𝑅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9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40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Rotational Controller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2497761" cy="496214"/>
          </a:xfrm>
        </p:spPr>
        <p:txBody>
          <a:bodyPr/>
          <a:lstStyle/>
          <a:p>
            <a:r>
              <a:rPr lang="en-US" altLang="zh-TW" sz="1400" dirty="0"/>
              <a:t>Rotational controller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1193510" y="1742804"/>
            <a:ext cx="6221082" cy="3025460"/>
            <a:chOff x="2350063" y="1654594"/>
            <a:chExt cx="7527197" cy="3760265"/>
          </a:xfrm>
        </p:grpSpPr>
        <p:sp>
          <p:nvSpPr>
            <p:cNvPr id="19" name="矩形 18"/>
            <p:cNvSpPr/>
            <p:nvPr/>
          </p:nvSpPr>
          <p:spPr>
            <a:xfrm>
              <a:off x="2992024" y="2366690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Mass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84010" y="3666246"/>
              <a:ext cx="1263139" cy="74022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MoI</a:t>
              </a:r>
            </a:p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zh-TW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23148" y="2366690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Force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912064" y="3666246"/>
              <a:ext cx="1263139" cy="74022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Moment</a:t>
              </a:r>
            </a:p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lang="zh-TW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979658" y="3020624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Multirotor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dynamics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2354103" y="2353502"/>
                  <a:ext cx="512740" cy="382528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103" y="2353502"/>
                  <a:ext cx="512740" cy="38252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2432244" y="3586056"/>
                  <a:ext cx="424840" cy="33056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TW" alt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44" y="3586056"/>
                  <a:ext cx="424840" cy="330567"/>
                </a:xfrm>
                <a:prstGeom prst="rect">
                  <a:avLst/>
                </a:prstGeom>
                <a:blipFill>
                  <a:blip r:embed="rId3"/>
                  <a:stretch>
                    <a:fillRect l="-10345" b="-1627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5690114" y="5147089"/>
                  <a:ext cx="841766" cy="2677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zh-TW" altLang="en-US" dirty="0">
                    <a:solidFill>
                      <a:srgbClr val="DDDDDD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0114" y="5147089"/>
                  <a:ext cx="841766" cy="267770"/>
                </a:xfrm>
                <a:prstGeom prst="rect">
                  <a:avLst/>
                </a:prstGeom>
                <a:blipFill>
                  <a:blip r:embed="rId4"/>
                  <a:stretch>
                    <a:fillRect l="-2632" r="-5263" b="-8571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7635624" y="3758569"/>
                  <a:ext cx="255711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624" y="3758569"/>
                  <a:ext cx="2557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7143" r="-14286" b="-5556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7685678" y="2738478"/>
                  <a:ext cx="186269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TW" altLang="en-US" dirty="0">
                    <a:solidFill>
                      <a:srgbClr val="DDDDDD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678" y="2738478"/>
                  <a:ext cx="18626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6000" r="-36000" b="-2702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4446206" y="2239460"/>
                  <a:ext cx="338746" cy="28873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206" y="2239460"/>
                  <a:ext cx="338746" cy="288733"/>
                </a:xfrm>
                <a:prstGeom prst="rect">
                  <a:avLst/>
                </a:prstGeom>
                <a:blipFill>
                  <a:blip r:embed="rId7"/>
                  <a:stretch>
                    <a:fillRect l="-13043" t="-21053" r="-41304" b="-10526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5423884" y="3522671"/>
                  <a:ext cx="270839" cy="30578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3884" y="3522671"/>
                  <a:ext cx="270839" cy="305783"/>
                </a:xfrm>
                <a:prstGeom prst="rect">
                  <a:avLst/>
                </a:prstGeom>
                <a:blipFill>
                  <a:blip r:embed="rId8"/>
                  <a:stretch>
                    <a:fillRect l="-19444" t="-19512" r="-44444" b="-21951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6629716" y="2738823"/>
                  <a:ext cx="407356" cy="34304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TW" altLang="en-US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716" y="2738823"/>
                  <a:ext cx="407356" cy="343043"/>
                </a:xfrm>
                <a:prstGeom prst="rect">
                  <a:avLst/>
                </a:prstGeom>
                <a:blipFill>
                  <a:blip r:embed="rId9"/>
                  <a:stretch>
                    <a:fillRect l="-9091" t="-28889" r="-27273" b="-888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矩形 43"/>
            <p:cNvSpPr/>
            <p:nvPr/>
          </p:nvSpPr>
          <p:spPr>
            <a:xfrm>
              <a:off x="2766498" y="2012804"/>
              <a:ext cx="4804375" cy="1373380"/>
            </a:xfrm>
            <a:prstGeom prst="rect">
              <a:avLst/>
            </a:prstGeom>
            <a:noFill/>
            <a:ln w="12700">
              <a:solidFill>
                <a:srgbClr val="CCFF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448156" y="3428555"/>
              <a:ext cx="4122717" cy="129340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860505" y="1654594"/>
              <a:ext cx="2496090" cy="3825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CCFF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Translational controller</a:t>
              </a:r>
              <a:endParaRPr lang="zh-TW" altLang="en-US" dirty="0">
                <a:solidFill>
                  <a:srgbClr val="CC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541277" y="4700022"/>
              <a:ext cx="2496090" cy="3825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Rotational controller</a:t>
              </a:r>
              <a:endPara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單箭頭接點 47"/>
            <p:cNvCxnSpPr/>
            <p:nvPr/>
          </p:nvCxnSpPr>
          <p:spPr>
            <a:xfrm>
              <a:off x="2354103" y="2738478"/>
              <a:ext cx="634463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4255163" y="2546925"/>
              <a:ext cx="667985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接點 49"/>
            <p:cNvCxnSpPr/>
            <p:nvPr/>
          </p:nvCxnSpPr>
          <p:spPr>
            <a:xfrm rot="16200000" flipH="1">
              <a:off x="6004505" y="3116720"/>
              <a:ext cx="720912" cy="357347"/>
            </a:xfrm>
            <a:prstGeom prst="bentConnector3">
              <a:avLst>
                <a:gd name="adj1" fmla="val -207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5247149" y="3865229"/>
              <a:ext cx="667985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肘形接點 51"/>
            <p:cNvCxnSpPr/>
            <p:nvPr/>
          </p:nvCxnSpPr>
          <p:spPr>
            <a:xfrm flipV="1">
              <a:off x="2848105" y="2738084"/>
              <a:ext cx="2078151" cy="480082"/>
            </a:xfrm>
            <a:prstGeom prst="bentConnector3">
              <a:avLst>
                <a:gd name="adj1" fmla="val 75973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肘形接點 52"/>
            <p:cNvCxnSpPr/>
            <p:nvPr/>
          </p:nvCxnSpPr>
          <p:spPr>
            <a:xfrm flipV="1">
              <a:off x="3295650" y="2931280"/>
              <a:ext cx="1630606" cy="388912"/>
            </a:xfrm>
            <a:prstGeom prst="bentConnector3">
              <a:avLst>
                <a:gd name="adj1" fmla="val 79402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接點 53"/>
            <p:cNvCxnSpPr/>
            <p:nvPr/>
          </p:nvCxnSpPr>
          <p:spPr>
            <a:xfrm rot="10800000">
              <a:off x="3295653" y="3108952"/>
              <a:ext cx="6197600" cy="1960402"/>
            </a:xfrm>
            <a:prstGeom prst="bentConnector3">
              <a:avLst>
                <a:gd name="adj1" fmla="val 99990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接點 54"/>
            <p:cNvCxnSpPr/>
            <p:nvPr/>
          </p:nvCxnSpPr>
          <p:spPr>
            <a:xfrm rot="10800000" flipV="1">
              <a:off x="3295649" y="3423836"/>
              <a:ext cx="6197604" cy="1645520"/>
            </a:xfrm>
            <a:prstGeom prst="bentConnector3">
              <a:avLst>
                <a:gd name="adj1" fmla="val 0"/>
              </a:avLst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接點 55"/>
            <p:cNvCxnSpPr/>
            <p:nvPr/>
          </p:nvCxnSpPr>
          <p:spPr>
            <a:xfrm rot="10800000">
              <a:off x="2840025" y="2744460"/>
              <a:ext cx="1584564" cy="472209"/>
            </a:xfrm>
            <a:prstGeom prst="bentConnector3">
              <a:avLst>
                <a:gd name="adj1" fmla="val 99742"/>
              </a:avLst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接點 56"/>
            <p:cNvCxnSpPr/>
            <p:nvPr/>
          </p:nvCxnSpPr>
          <p:spPr>
            <a:xfrm rot="10800000" flipV="1">
              <a:off x="3295650" y="2090304"/>
              <a:ext cx="4152900" cy="268202"/>
            </a:xfrm>
            <a:prstGeom prst="bentConnector3">
              <a:avLst>
                <a:gd name="adj1" fmla="val 100000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接點 57"/>
            <p:cNvCxnSpPr/>
            <p:nvPr/>
          </p:nvCxnSpPr>
          <p:spPr>
            <a:xfrm rot="16200000" flipH="1">
              <a:off x="7158634" y="2377525"/>
              <a:ext cx="1104622" cy="530176"/>
            </a:xfrm>
            <a:prstGeom prst="bentConnector3">
              <a:avLst>
                <a:gd name="adj1" fmla="val 100013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接點 58"/>
            <p:cNvCxnSpPr/>
            <p:nvPr/>
          </p:nvCxnSpPr>
          <p:spPr>
            <a:xfrm rot="5400000" flipH="1" flipV="1">
              <a:off x="7185139" y="3856148"/>
              <a:ext cx="1052124" cy="529665"/>
            </a:xfrm>
            <a:prstGeom prst="bentConnector3">
              <a:avLst>
                <a:gd name="adj1" fmla="val 100018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接點 59"/>
            <p:cNvCxnSpPr/>
            <p:nvPr/>
          </p:nvCxnSpPr>
          <p:spPr>
            <a:xfrm rot="10800000">
              <a:off x="3984010" y="4307751"/>
              <a:ext cx="3465082" cy="339290"/>
            </a:xfrm>
            <a:prstGeom prst="bentConnector3">
              <a:avLst>
                <a:gd name="adj1" fmla="val 112536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肘形接點 60"/>
            <p:cNvCxnSpPr/>
            <p:nvPr/>
          </p:nvCxnSpPr>
          <p:spPr>
            <a:xfrm rot="5400000" flipH="1" flipV="1">
              <a:off x="5311942" y="4469231"/>
              <a:ext cx="829458" cy="370790"/>
            </a:xfrm>
            <a:prstGeom prst="bentConnector3">
              <a:avLst>
                <a:gd name="adj1" fmla="val 100048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肘形接點 61"/>
            <p:cNvCxnSpPr/>
            <p:nvPr/>
          </p:nvCxnSpPr>
          <p:spPr>
            <a:xfrm flipV="1">
              <a:off x="2670939" y="4054421"/>
              <a:ext cx="3241124" cy="482238"/>
            </a:xfrm>
            <a:prstGeom prst="bentConnector3">
              <a:avLst>
                <a:gd name="adj1" fmla="val 84237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/>
            <p:nvPr/>
          </p:nvCxnSpPr>
          <p:spPr>
            <a:xfrm>
              <a:off x="2350063" y="3953979"/>
              <a:ext cx="1630323" cy="792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3295650" y="4139871"/>
              <a:ext cx="684736" cy="4722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接點 64"/>
            <p:cNvCxnSpPr/>
            <p:nvPr/>
          </p:nvCxnSpPr>
          <p:spPr>
            <a:xfrm rot="10800000" flipV="1">
              <a:off x="3980387" y="3477247"/>
              <a:ext cx="2563247" cy="313061"/>
            </a:xfrm>
            <a:prstGeom prst="bentConnector3">
              <a:avLst>
                <a:gd name="adj1" fmla="val 116888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接點 65"/>
            <p:cNvCxnSpPr/>
            <p:nvPr/>
          </p:nvCxnSpPr>
          <p:spPr>
            <a:xfrm>
              <a:off x="2666464" y="3960359"/>
              <a:ext cx="2730242" cy="576300"/>
            </a:xfrm>
            <a:prstGeom prst="bentConnector3">
              <a:avLst>
                <a:gd name="adj1" fmla="val 228"/>
              </a:avLst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/>
            <p:nvPr/>
          </p:nvCxnSpPr>
          <p:spPr>
            <a:xfrm>
              <a:off x="9242797" y="3423839"/>
              <a:ext cx="634463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/>
            <p:nvPr/>
          </p:nvCxnSpPr>
          <p:spPr>
            <a:xfrm>
              <a:off x="7181990" y="4054421"/>
              <a:ext cx="263867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>
              <a:off x="6186286" y="2593921"/>
              <a:ext cx="1260000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50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Rotational Controller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/>
              <a:t>Rotational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99250" y="1689051"/>
                <a:ext cx="2209603" cy="339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0" y="1689051"/>
                <a:ext cx="2209603" cy="339324"/>
              </a:xfrm>
              <a:prstGeom prst="rect">
                <a:avLst/>
              </a:prstGeom>
              <a:blipFill>
                <a:blip r:embed="rId2"/>
                <a:stretch>
                  <a:fillRect t="-1786" r="-5525" b="-1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1223658" y="2064885"/>
            <a:ext cx="108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380622" y="2064885"/>
            <a:ext cx="43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𝒇𝒆𝒆𝒅𝒃𝒂𝒄𝒌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blipFill>
                <a:blip r:embed="rId3"/>
                <a:stretch>
                  <a:fillRect t="-2857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Integral CL-based adaptive control update 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/>
          <p:cNvCxnSpPr/>
          <p:nvPr/>
        </p:nvCxnSpPr>
        <p:spPr>
          <a:xfrm>
            <a:off x="2707434" y="3494547"/>
            <a:ext cx="2988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255775" y="3493291"/>
            <a:ext cx="1188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86607" y="2816422"/>
                <a:ext cx="5370247" cy="644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7" y="2816422"/>
                <a:ext cx="5370247" cy="644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038436" y="3655506"/>
                <a:ext cx="320913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𝑰𝑪𝑳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𝒃𝒂𝒔𝒆𝒅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436" y="3655506"/>
                <a:ext cx="3209135" cy="215444"/>
              </a:xfrm>
              <a:prstGeom prst="rect">
                <a:avLst/>
              </a:prstGeom>
              <a:blipFill>
                <a:blip r:embed="rId6"/>
                <a:stretch>
                  <a:fillRect l="-380" t="-2857" r="-949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725753" y="3972273"/>
                <a:ext cx="3446093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𝑐𝑙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3" y="3972273"/>
                <a:ext cx="3446093" cy="797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108175" y="3972273"/>
                <a:ext cx="3385930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75" y="3972273"/>
                <a:ext cx="3385930" cy="797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937028" y="1447990"/>
                <a:ext cx="3166137" cy="795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dirty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dirty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dirty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28" y="1447990"/>
                <a:ext cx="3166137" cy="795411"/>
              </a:xfrm>
              <a:prstGeom prst="rect">
                <a:avLst/>
              </a:prstGeom>
              <a:blipFill>
                <a:blip r:embed="rId9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19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Rotational Controller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follows contains angular acceleration which is not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8326" y="1259651"/>
                <a:ext cx="8520600" cy="3302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25754" y="1832909"/>
                <a:ext cx="2183098" cy="349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dirty="0"/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1832909"/>
                <a:ext cx="2183098" cy="3495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409122" y="1593837"/>
                <a:ext cx="3332922" cy="818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122" y="1593837"/>
                <a:ext cx="3332922" cy="818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302492"/>
                <a:ext cx="7619726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By integrating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to 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as defined in last page,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becomes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302492"/>
                <a:ext cx="7619726" cy="467571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725754" y="3101340"/>
                <a:ext cx="5509394" cy="565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nary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3101340"/>
                <a:ext cx="5509394" cy="565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5755" y="3666431"/>
                <a:ext cx="4879916" cy="648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TW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5" y="3666431"/>
                <a:ext cx="4879916" cy="648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30821" y="4348130"/>
                <a:ext cx="3813460" cy="644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21" y="4348130"/>
                <a:ext cx="3813460" cy="6446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版面配置區 2"/>
              <p:cNvSpPr txBox="1">
                <a:spLocks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Integrating both sides of the translational dynamics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9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blipFill>
                <a:blip r:embed="rId9"/>
                <a:stretch>
                  <a:fillRect b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32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Closed-Loop Error Systems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699" y="1266326"/>
                <a:ext cx="7964283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error 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in </a:t>
                </a:r>
                <a:r>
                  <a:rPr lang="en-US" altLang="zh-TW" sz="1400" dirty="0">
                    <a:hlinkClick r:id="rId2" action="ppaction://hlinksldjump"/>
                  </a:rPr>
                  <a:t>Problem Formulation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1266326"/>
                <a:ext cx="7964283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699" y="2872821"/>
                <a:ext cx="7540214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error 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in </a:t>
                </a:r>
                <a:r>
                  <a:rPr lang="en-US" altLang="zh-TW" sz="1400" dirty="0">
                    <a:hlinkClick r:id="rId2" action="ppaction://hlinksldjump"/>
                  </a:rPr>
                  <a:t>Problem Formulation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2872821"/>
                <a:ext cx="7540214" cy="46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動作按鈕: 終點 19">
            <a:hlinkClick r:id="rId5" action="ppaction://hlinksldjump" highlightClick="1"/>
          </p:cNvPr>
          <p:cNvSpPr/>
          <p:nvPr/>
        </p:nvSpPr>
        <p:spPr>
          <a:xfrm>
            <a:off x="6712459" y="4532087"/>
            <a:ext cx="507076" cy="293571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動作按鈕: 終點 20">
            <a:hlinkClick r:id="rId6" action="ppaction://hlinksldjump" highlightClick="1"/>
          </p:cNvPr>
          <p:cNvSpPr/>
          <p:nvPr/>
        </p:nvSpPr>
        <p:spPr>
          <a:xfrm>
            <a:off x="7335311" y="4532087"/>
            <a:ext cx="507076" cy="293571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96703" y="1660307"/>
                <a:ext cx="6694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3" y="1660307"/>
                <a:ext cx="669403" cy="215444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759349" y="1968401"/>
                <a:ext cx="220841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𝑓𝑅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9" y="1968401"/>
                <a:ext cx="2208413" cy="215444"/>
              </a:xfrm>
              <a:prstGeom prst="rect">
                <a:avLst/>
              </a:prstGeom>
              <a:blipFill>
                <a:blip r:embed="rId8"/>
                <a:stretch>
                  <a:fillRect l="-276" r="-6077" b="-3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125545" y="2287319"/>
                <a:ext cx="128635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45" y="2287319"/>
                <a:ext cx="1286352" cy="21544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133909" y="2606237"/>
                <a:ext cx="2275399" cy="222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909" y="2606237"/>
                <a:ext cx="2275399" cy="222625"/>
              </a:xfrm>
              <a:prstGeom prst="rect">
                <a:avLst/>
              </a:prstGeom>
              <a:blipFill>
                <a:blip r:embed="rId10"/>
                <a:stretch>
                  <a:fillRect t="-27778" r="-1072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28694" y="2558793"/>
                <a:ext cx="2944994" cy="3597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b="0" dirty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94" y="2558793"/>
                <a:ext cx="2944994" cy="359778"/>
              </a:xfrm>
              <a:prstGeom prst="rect">
                <a:avLst/>
              </a:prstGeom>
              <a:blipFill>
                <a:blip r:embed="rId11"/>
                <a:stretch>
                  <a:fillRect l="-3727" b="-101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926622" y="3246487"/>
                <a:ext cx="2154509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2" y="3246487"/>
                <a:ext cx="2154509" cy="403316"/>
              </a:xfrm>
              <a:prstGeom prst="rect">
                <a:avLst/>
              </a:prstGeom>
              <a:blipFill>
                <a:blip r:embed="rId12"/>
                <a:stretch>
                  <a:fillRect l="-1133" t="-1515" r="-567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171927" y="3715685"/>
                <a:ext cx="2896491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27" y="3715685"/>
                <a:ext cx="2896491" cy="403316"/>
              </a:xfrm>
              <a:prstGeom prst="rect">
                <a:avLst/>
              </a:prstGeom>
              <a:blipFill>
                <a:blip r:embed="rId13"/>
                <a:stretch>
                  <a:fillRect l="-842" t="-1515" r="-842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5732" y="4184883"/>
                <a:ext cx="2851868" cy="243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32" y="4184883"/>
                <a:ext cx="2851868" cy="243143"/>
              </a:xfrm>
              <a:prstGeom prst="rect">
                <a:avLst/>
              </a:prstGeom>
              <a:blipFill>
                <a:blip r:embed="rId14"/>
                <a:stretch>
                  <a:fillRect l="-214" t="-175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171928" y="4579565"/>
                <a:ext cx="3592230" cy="246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̅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28" y="4579565"/>
                <a:ext cx="3592230" cy="246093"/>
              </a:xfrm>
              <a:prstGeom prst="rect">
                <a:avLst/>
              </a:prstGeom>
              <a:blipFill>
                <a:blip r:embed="rId15"/>
                <a:stretch>
                  <a:fillRect l="-339" t="-21951" r="-5593"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5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Translational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Let </a:t>
                </a:r>
                <a:r>
                  <a:rPr lang="en-US" altLang="zh-TW" sz="1400" dirty="0" err="1"/>
                  <a:t>Lyapunov</a:t>
                </a:r>
                <a:r>
                  <a:rPr lang="en-US" altLang="zh-TW" sz="1400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is P.D. and it can be lower and upper bounded by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80239" y="1648279"/>
                <a:ext cx="4009813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1648279"/>
                <a:ext cx="4009813" cy="403316"/>
              </a:xfrm>
              <a:prstGeom prst="rect">
                <a:avLst/>
              </a:prstGeom>
              <a:blipFill>
                <a:blip r:embed="rId4"/>
                <a:stretch>
                  <a:fillRect l="-1216" r="-3951" b="-119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40" y="2473987"/>
                <a:ext cx="4069448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40" y="2473987"/>
                <a:ext cx="4069448" cy="403316"/>
              </a:xfrm>
              <a:prstGeom prst="rect">
                <a:avLst/>
              </a:prstGeom>
              <a:blipFill>
                <a:blip r:embed="rId5"/>
                <a:stretch>
                  <a:fillRect l="-449" r="-3443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blipFill>
                <a:blip r:embed="rId6"/>
                <a:stretch>
                  <a:fillRect l="-377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80239" y="3419668"/>
                <a:ext cx="1896091" cy="432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419668"/>
                <a:ext cx="1896091" cy="432811"/>
              </a:xfrm>
              <a:prstGeom prst="rect">
                <a:avLst/>
              </a:prstGeom>
              <a:blipFill>
                <a:blip r:embed="rId7"/>
                <a:stretch>
                  <a:fillRect l="-2894" b="-5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3973895"/>
                <a:ext cx="1657552" cy="420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973895"/>
                <a:ext cx="1657552" cy="420949"/>
              </a:xfrm>
              <a:prstGeom prst="rect">
                <a:avLst/>
              </a:prstGeom>
              <a:blipFill>
                <a:blip r:embed="rId8"/>
                <a:stretch>
                  <a:fillRect l="-2574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08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Translational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699" y="1992130"/>
                <a:ext cx="5499379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1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sz="1400" dirty="0"/>
                  <a:t> defined in </a:t>
                </a:r>
                <a:r>
                  <a:rPr lang="en-US" altLang="zh-TW" sz="1400" dirty="0">
                    <a:hlinkClick r:id="rId3" action="ppaction://hlinksldjump"/>
                  </a:rPr>
                  <a:t>the previous page </a:t>
                </a:r>
                <a:r>
                  <a:rPr lang="en-US" altLang="zh-TW" sz="1400" dirty="0"/>
                  <a:t>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1992130"/>
                <a:ext cx="5499379" cy="46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80240" y="1648279"/>
                <a:ext cx="4983848" cy="2609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40" y="1648279"/>
                <a:ext cx="4983848" cy="260969"/>
              </a:xfrm>
              <a:prstGeom prst="rect">
                <a:avLst/>
              </a:prstGeom>
              <a:blipFill>
                <a:blip r:embed="rId5"/>
                <a:stretch>
                  <a:fillRect l="-978" t="-6977" r="-4768" b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39" y="2354719"/>
                <a:ext cx="4751935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2354719"/>
                <a:ext cx="4751935" cy="69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13979" y="3045989"/>
                <a:ext cx="3532735" cy="83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altLang="zh-TW" dirty="0"/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79" y="3045989"/>
                <a:ext cx="3532735" cy="8376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4233421"/>
                <a:ext cx="4314613" cy="698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ra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4233421"/>
                <a:ext cx="4314613" cy="6982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版面配置區 2"/>
              <p:cNvSpPr txBox="1">
                <a:spLocks/>
              </p:cNvSpPr>
              <p:nvPr/>
            </p:nvSpPr>
            <p:spPr>
              <a:xfrm>
                <a:off x="311699" y="3856656"/>
                <a:ext cx="6234875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are positive-definite matrices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satisfies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2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3856656"/>
                <a:ext cx="6234875" cy="463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57122" y="3273140"/>
                <a:ext cx="2150104" cy="385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122" y="3273140"/>
                <a:ext cx="2150104" cy="385618"/>
              </a:xfrm>
              <a:prstGeom prst="rect">
                <a:avLst/>
              </a:prstGeom>
              <a:blipFill>
                <a:blip r:embed="rId10"/>
                <a:stretch>
                  <a:fillRect l="-1989" t="-1587" b="-158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903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Rotational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Let </a:t>
                </a:r>
                <a:r>
                  <a:rPr lang="en-US" altLang="zh-TW" sz="1400" dirty="0" err="1"/>
                  <a:t>Lyapunov</a:t>
                </a:r>
                <a:r>
                  <a:rPr lang="en-US" altLang="zh-TW" sz="1400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is P.D. and it can be lower and upper bounded by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53735" y="1648279"/>
                <a:ext cx="4135709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5" y="1648279"/>
                <a:ext cx="4135709" cy="403316"/>
              </a:xfrm>
              <a:prstGeom prst="rect">
                <a:avLst/>
              </a:prstGeom>
              <a:blipFill>
                <a:blip r:embed="rId4"/>
                <a:stretch>
                  <a:fillRect l="-1475" r="-5605" b="-119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39" y="2473987"/>
                <a:ext cx="3877291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2473987"/>
                <a:ext cx="3877291" cy="403316"/>
              </a:xfrm>
              <a:prstGeom prst="rect">
                <a:avLst/>
              </a:prstGeom>
              <a:blipFill>
                <a:blip r:embed="rId5"/>
                <a:stretch>
                  <a:fillRect l="-1101" r="-5975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blipFill>
                <a:blip r:embed="rId6"/>
                <a:stretch>
                  <a:fillRect l="-1509" r="-755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80239" y="3419668"/>
                <a:ext cx="2803726" cy="432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419668"/>
                <a:ext cx="2803726" cy="432811"/>
              </a:xfrm>
              <a:prstGeom prst="rect">
                <a:avLst/>
              </a:prstGeom>
              <a:blipFill>
                <a:blip r:embed="rId7"/>
                <a:stretch>
                  <a:fillRect l="-1957"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3971695"/>
                <a:ext cx="2821865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971695"/>
                <a:ext cx="2821865" cy="6847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00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Rotational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699" y="1992130"/>
                <a:ext cx="5406613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1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</m:sSub>
                  </m:oMath>
                </a14:m>
                <a:r>
                  <a:rPr lang="en-US" altLang="zh-TW" sz="1400" dirty="0"/>
                  <a:t> defined in </a:t>
                </a:r>
                <a:r>
                  <a:rPr lang="en-US" altLang="zh-TW" sz="1400" dirty="0">
                    <a:hlinkClick r:id="rId3" action="ppaction://hlinksldjump"/>
                  </a:rPr>
                  <a:t>the previous page </a:t>
                </a:r>
                <a:r>
                  <a:rPr lang="en-US" altLang="zh-TW" sz="1400" dirty="0"/>
                  <a:t>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1992130"/>
                <a:ext cx="5406613" cy="46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80240" y="1648279"/>
                <a:ext cx="4652544" cy="290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𝛀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40" y="1648279"/>
                <a:ext cx="4652544" cy="290657"/>
              </a:xfrm>
              <a:prstGeom prst="rect">
                <a:avLst/>
              </a:prstGeom>
              <a:blipFill>
                <a:blip r:embed="rId5"/>
                <a:stretch>
                  <a:fillRect l="-1309" t="-6250" r="-6675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40" y="2354719"/>
                <a:ext cx="3804404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40" y="2354719"/>
                <a:ext cx="3804404" cy="69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80239" y="3092371"/>
                <a:ext cx="2552075" cy="8461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092371"/>
                <a:ext cx="2552075" cy="846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4292804"/>
                <a:ext cx="3969027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4292804"/>
                <a:ext cx="3969027" cy="6878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版面配置區 2"/>
              <p:cNvSpPr txBox="1">
                <a:spLocks/>
              </p:cNvSpPr>
              <p:nvPr/>
            </p:nvSpPr>
            <p:spPr>
              <a:xfrm>
                <a:off x="311699" y="3906233"/>
                <a:ext cx="6234875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are positive-definite matrices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satisfies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2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3906233"/>
                <a:ext cx="6234875" cy="463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47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Outlines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Font typeface="Calibri"/>
              <a:buChar char="●"/>
            </a:pPr>
            <a:r>
              <a:rPr lang="en-US" altLang="zh-TW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Motivation</a:t>
            </a:r>
            <a:endParaRPr lang="en-US" dirty="0">
              <a:solidFill>
                <a:srgbClr val="000000"/>
              </a:solidFill>
              <a:latin typeface="Open Sans" panose="02020500000000000000" charset="0"/>
              <a:ea typeface="Open Sans" panose="02020500000000000000" charset="0"/>
              <a:cs typeface="Open Sans" panose="02020500000000000000" charset="0"/>
              <a:sym typeface="Calibri"/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Problem Formulation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Controller Design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Stability Analysis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Experiments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Conclusion</a:t>
            </a:r>
            <a:endParaRPr dirty="0">
              <a:solidFill>
                <a:srgbClr val="000000"/>
              </a:solidFill>
              <a:latin typeface="Open Sans" panose="02020500000000000000" charset="0"/>
              <a:ea typeface="Open Sans" panose="02020500000000000000" charset="0"/>
              <a:cs typeface="Open Sans" panose="02020500000000000000" charset="0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Overall System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7162526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Let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be a </a:t>
                </a:r>
                <a:r>
                  <a:rPr lang="en-US" altLang="zh-TW" sz="1400" dirty="0" err="1"/>
                  <a:t>Lyapunov</a:t>
                </a:r>
                <a:r>
                  <a:rPr lang="en-US" altLang="zh-TW" sz="1400" dirty="0"/>
                  <a:t> function for the system containing rotational and translational dynamics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7162526" cy="463084"/>
              </a:xfrm>
              <a:prstGeom prst="rect">
                <a:avLst/>
              </a:prstGeom>
              <a:blipFill>
                <a:blip r:embed="rId2"/>
                <a:stretch>
                  <a:fillRect b="-447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700" y="2934929"/>
                <a:ext cx="6089101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934929"/>
                <a:ext cx="6089101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53734" y="1891427"/>
                <a:ext cx="9154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4" y="1891427"/>
                <a:ext cx="915430" cy="215444"/>
              </a:xfrm>
              <a:prstGeom prst="rect">
                <a:avLst/>
              </a:prstGeom>
              <a:blipFill>
                <a:blip r:embed="rId4"/>
                <a:stretch>
                  <a:fillRect l="-5333" r="-2667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011744" y="2153716"/>
                <a:ext cx="3825300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44" y="2153716"/>
                <a:ext cx="3825300" cy="403316"/>
              </a:xfrm>
              <a:prstGeom prst="rect">
                <a:avLst/>
              </a:prstGeom>
              <a:blipFill>
                <a:blip r:embed="rId5"/>
                <a:stretch>
                  <a:fillRect l="-478" r="-3668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206265" y="2577566"/>
                <a:ext cx="3895822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265" y="2577566"/>
                <a:ext cx="3895822" cy="403316"/>
              </a:xfrm>
              <a:prstGeom prst="rect">
                <a:avLst/>
              </a:prstGeom>
              <a:blipFill>
                <a:blip r:embed="rId6"/>
                <a:stretch>
                  <a:fillRect l="-1565" r="-5790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5194808" y="2664248"/>
            <a:ext cx="100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… P.D.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53734" y="3269293"/>
                <a:ext cx="5507662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4" y="3269293"/>
                <a:ext cx="5507662" cy="69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007190" y="3909944"/>
                <a:ext cx="3406323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190" y="3909944"/>
                <a:ext cx="3406323" cy="69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963678" y="4582055"/>
                <a:ext cx="3204669" cy="3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type m:val="skw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678" y="4582055"/>
                <a:ext cx="3204669" cy="397288"/>
              </a:xfrm>
              <a:prstGeom prst="rect">
                <a:avLst/>
              </a:prstGeom>
              <a:blipFill>
                <a:blip r:embed="rId9"/>
                <a:stretch>
                  <a:fillRect l="-570" t="-96923" b="-16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5552663" y="4120456"/>
            <a:ext cx="100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… N.D.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0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Hardware Architecture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C5992F5-F59C-4C4D-9AF9-CF76F5DCA999}"/>
              </a:ext>
            </a:extLst>
          </p:cNvPr>
          <p:cNvGrpSpPr>
            <a:grpSpLocks noChangeAspect="1"/>
          </p:cNvGrpSpPr>
          <p:nvPr/>
        </p:nvGrpSpPr>
        <p:grpSpPr>
          <a:xfrm>
            <a:off x="76467" y="1384327"/>
            <a:ext cx="8110842" cy="3046988"/>
            <a:chOff x="201565" y="1252057"/>
            <a:chExt cx="11589702" cy="435388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E946A80-E6C7-4CD8-9BB5-2AE839E521BB}"/>
                </a:ext>
              </a:extLst>
            </p:cNvPr>
            <p:cNvGrpSpPr/>
            <p:nvPr/>
          </p:nvGrpSpPr>
          <p:grpSpPr>
            <a:xfrm>
              <a:off x="201565" y="1252057"/>
              <a:ext cx="11589702" cy="4353886"/>
              <a:chOff x="201565" y="1252057"/>
              <a:chExt cx="11589702" cy="4353886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DB01724B-E058-434D-BE12-FB9401129CCA}"/>
                  </a:ext>
                </a:extLst>
              </p:cNvPr>
              <p:cNvGrpSpPr/>
              <p:nvPr/>
            </p:nvGrpSpPr>
            <p:grpSpPr>
              <a:xfrm>
                <a:off x="201565" y="1252057"/>
                <a:ext cx="11589702" cy="4353886"/>
                <a:chOff x="201565" y="1252057"/>
                <a:chExt cx="11589702" cy="4353886"/>
              </a:xfrm>
            </p:grpSpPr>
            <p:grpSp>
              <p:nvGrpSpPr>
                <p:cNvPr id="9" name="群組 8">
                  <a:extLst>
                    <a:ext uri="{FF2B5EF4-FFF2-40B4-BE49-F238E27FC236}">
                      <a16:creationId xmlns:a16="http://schemas.microsoft.com/office/drawing/2014/main" id="{321A0CB3-C0F3-41C7-ADF4-557B7C911189}"/>
                    </a:ext>
                  </a:extLst>
                </p:cNvPr>
                <p:cNvGrpSpPr/>
                <p:nvPr/>
              </p:nvGrpSpPr>
              <p:grpSpPr>
                <a:xfrm>
                  <a:off x="201565" y="1252057"/>
                  <a:ext cx="11589702" cy="4353886"/>
                  <a:chOff x="104243" y="1252057"/>
                  <a:chExt cx="11589702" cy="4353886"/>
                </a:xfrm>
              </p:grpSpPr>
              <p:grpSp>
                <p:nvGrpSpPr>
                  <p:cNvPr id="12" name="群組 11">
                    <a:extLst>
                      <a:ext uri="{FF2B5EF4-FFF2-40B4-BE49-F238E27FC236}">
                        <a16:creationId xmlns:a16="http://schemas.microsoft.com/office/drawing/2014/main" id="{4AE513E2-FA6F-4AF6-9751-CB6841C17859}"/>
                      </a:ext>
                    </a:extLst>
                  </p:cNvPr>
                  <p:cNvGrpSpPr/>
                  <p:nvPr/>
                </p:nvGrpSpPr>
                <p:grpSpPr>
                  <a:xfrm>
                    <a:off x="104243" y="1252057"/>
                    <a:ext cx="11589702" cy="4353886"/>
                    <a:chOff x="95990" y="1407969"/>
                    <a:chExt cx="11589702" cy="4353886"/>
                  </a:xfrm>
                </p:grpSpPr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145E9C28-93DD-4325-B1EC-585EE768CF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54887" y="2224389"/>
                      <a:ext cx="1580293" cy="4397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Open Sans" panose="02020500000000000000" charset="0"/>
                          <a:cs typeface="Times New Roman" panose="02020603050405020304" pitchFamily="18" charset="0"/>
                        </a:rPr>
                        <a:t>RC receiver</a:t>
                      </a:r>
                      <a:endParaRPr lang="zh-TW" altLang="en-US" dirty="0"/>
                    </a:p>
                  </p:txBody>
                </p:sp>
                <p:grpSp>
                  <p:nvGrpSpPr>
                    <p:cNvPr id="20" name="群組 19">
                      <a:extLst>
                        <a:ext uri="{FF2B5EF4-FFF2-40B4-BE49-F238E27FC236}">
                          <a16:creationId xmlns:a16="http://schemas.microsoft.com/office/drawing/2014/main" id="{6AE2C496-BBF2-4324-90FB-3F30FE544F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6345" y="3203446"/>
                      <a:ext cx="3059347" cy="804355"/>
                      <a:chOff x="5985299" y="3155997"/>
                      <a:chExt cx="3059347" cy="804355"/>
                    </a:xfrm>
                  </p:grpSpPr>
                  <p:pic>
                    <p:nvPicPr>
                      <p:cNvPr id="44" name="圖片 43">
                        <a:extLst>
                          <a:ext uri="{FF2B5EF4-FFF2-40B4-BE49-F238E27FC236}">
                            <a16:creationId xmlns:a16="http://schemas.microsoft.com/office/drawing/2014/main" id="{B403E995-5707-44FF-B16D-3EACFABDE6A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99" t="12983" r="26299" b="8968"/>
                      <a:stretch/>
                    </p:blipFill>
                    <p:spPr>
                      <a:xfrm>
                        <a:off x="5985299" y="3155997"/>
                        <a:ext cx="651338" cy="80435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45" name="文字方塊 44">
                        <a:extLst>
                          <a:ext uri="{FF2B5EF4-FFF2-40B4-BE49-F238E27FC236}">
                            <a16:creationId xmlns:a16="http://schemas.microsoft.com/office/drawing/2014/main" id="{D8CC2E93-6469-4CC1-A978-A0B547C1EED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13841" y="3168131"/>
                        <a:ext cx="213080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TW" dirty="0">
                            <a:latin typeface="Times New Roman" panose="02020603050405020304" pitchFamily="18" charset="0"/>
                            <a:ea typeface="Open Sans" panose="02020500000000000000" charset="0"/>
                            <a:cs typeface="Times New Roman" panose="02020603050405020304" pitchFamily="18" charset="0"/>
                          </a:rPr>
                          <a:t>Flight control board</a:t>
                        </a:r>
                        <a:endPara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1" name="群組 20">
                      <a:extLst>
                        <a:ext uri="{FF2B5EF4-FFF2-40B4-BE49-F238E27FC236}">
                          <a16:creationId xmlns:a16="http://schemas.microsoft.com/office/drawing/2014/main" id="{3CE8C325-4760-48BE-AFBB-C6DAA7B260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65009" y="4048348"/>
                      <a:ext cx="3189686" cy="1095602"/>
                      <a:chOff x="5584272" y="3872772"/>
                      <a:chExt cx="3189686" cy="1095602"/>
                    </a:xfrm>
                  </p:grpSpPr>
                  <p:grpSp>
                    <p:nvGrpSpPr>
                      <p:cNvPr id="37" name="群組 36">
                        <a:extLst>
                          <a:ext uri="{FF2B5EF4-FFF2-40B4-BE49-F238E27FC236}">
                            <a16:creationId xmlns:a16="http://schemas.microsoft.com/office/drawing/2014/main" id="{1641EF20-0497-48A9-BB76-0525D8FC943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84272" y="3872772"/>
                        <a:ext cx="1373341" cy="1095602"/>
                        <a:chOff x="6535525" y="2938830"/>
                        <a:chExt cx="1528415" cy="1202077"/>
                      </a:xfrm>
                    </p:grpSpPr>
                    <p:pic>
                      <p:nvPicPr>
                        <p:cNvPr id="39" name="圖片 38">
                          <a:extLst>
                            <a:ext uri="{FF2B5EF4-FFF2-40B4-BE49-F238E27FC236}">
                              <a16:creationId xmlns:a16="http://schemas.microsoft.com/office/drawing/2014/main" id="{02831B47-47F0-4B7F-A04D-F365E4B278D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739146" y="3068837"/>
                          <a:ext cx="1111844" cy="88252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圖片 39">
                          <a:extLst>
                            <a:ext uri="{FF2B5EF4-FFF2-40B4-BE49-F238E27FC236}">
                              <a16:creationId xmlns:a16="http://schemas.microsoft.com/office/drawing/2014/main" id="{E9B094D9-2299-46D4-9BA6-F10AEC2922A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608617" y="2938830"/>
                          <a:ext cx="360679" cy="3606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圖片 40">
                          <a:extLst>
                            <a:ext uri="{FF2B5EF4-FFF2-40B4-BE49-F238E27FC236}">
                              <a16:creationId xmlns:a16="http://schemas.microsoft.com/office/drawing/2014/main" id="{4AE075FD-2F71-437B-AF6E-A413B4E04F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35525" y="3780228"/>
                          <a:ext cx="360679" cy="3606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圖片 41">
                          <a:extLst>
                            <a:ext uri="{FF2B5EF4-FFF2-40B4-BE49-F238E27FC236}">
                              <a16:creationId xmlns:a16="http://schemas.microsoft.com/office/drawing/2014/main" id="{B5A1AB9C-8B24-499F-9015-62343420D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95811" y="3157811"/>
                          <a:ext cx="360679" cy="3606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圖片 42">
                          <a:extLst>
                            <a:ext uri="{FF2B5EF4-FFF2-40B4-BE49-F238E27FC236}">
                              <a16:creationId xmlns:a16="http://schemas.microsoft.com/office/drawing/2014/main" id="{2A563DEF-FA2D-4CB2-AD81-CD70D6ECA10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03261" y="3777062"/>
                          <a:ext cx="360679" cy="360682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38" name="文字方塊 37">
                        <a:extLst>
                          <a:ext uri="{FF2B5EF4-FFF2-40B4-BE49-F238E27FC236}">
                            <a16:creationId xmlns:a16="http://schemas.microsoft.com/office/drawing/2014/main" id="{0140DB55-788A-496C-9C66-15B30EDE9F9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11601" y="4114784"/>
                        <a:ext cx="186235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TW" dirty="0" err="1">
                            <a:latin typeface="Times New Roman" panose="02020603050405020304" pitchFamily="18" charset="0"/>
                            <a:ea typeface="Open Sans" panose="02020500000000000000" charset="0"/>
                            <a:cs typeface="Times New Roman" panose="02020603050405020304" pitchFamily="18" charset="0"/>
                          </a:rPr>
                          <a:t>OptiTrack</a:t>
                        </a:r>
                        <a:r>
                          <a:rPr lang="en-US" altLang="zh-TW" dirty="0">
                            <a:latin typeface="Times New Roman" panose="02020603050405020304" pitchFamily="18" charset="0"/>
                            <a:ea typeface="Open Sans" panose="02020500000000000000" charset="0"/>
                            <a:cs typeface="Times New Roman" panose="02020603050405020304" pitchFamily="18" charset="0"/>
                          </a:rPr>
                          <a:t> marker</a:t>
                        </a:r>
                        <a:endPara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2" name="文字方塊 21">
                      <a:extLst>
                        <a:ext uri="{FF2B5EF4-FFF2-40B4-BE49-F238E27FC236}">
                          <a16:creationId xmlns:a16="http://schemas.microsoft.com/office/drawing/2014/main" id="{85FB20FE-F614-4CCD-953B-97C58A9E2B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840" y="4410189"/>
                      <a:ext cx="1830497" cy="4397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Open Sans" panose="02020500000000000000" charset="0"/>
                          <a:cs typeface="Times New Roman" panose="02020603050405020304" pitchFamily="18" charset="0"/>
                        </a:rPr>
                        <a:t>Xbee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Open Sans" panose="02020500000000000000" charset="0"/>
                          <a:cs typeface="Times New Roman" panose="02020603050405020304" pitchFamily="18" charset="0"/>
                        </a:rPr>
                        <a:t> Module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23" name="群組 22">
                      <a:extLst>
                        <a:ext uri="{FF2B5EF4-FFF2-40B4-BE49-F238E27FC236}">
                          <a16:creationId xmlns:a16="http://schemas.microsoft.com/office/drawing/2014/main" id="{1D63B344-659A-429A-AC51-2B729E612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90" y="3393962"/>
                      <a:ext cx="3317989" cy="439786"/>
                      <a:chOff x="4197005" y="1802080"/>
                      <a:chExt cx="3317989" cy="439786"/>
                    </a:xfrm>
                  </p:grpSpPr>
                  <p:sp>
                    <p:nvSpPr>
                      <p:cNvPr id="35" name="文字方塊 34">
                        <a:extLst>
                          <a:ext uri="{FF2B5EF4-FFF2-40B4-BE49-F238E27FC236}">
                            <a16:creationId xmlns:a16="http://schemas.microsoft.com/office/drawing/2014/main" id="{F63A8AB2-F4E8-4E6F-91AB-3D7D1F236C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97005" y="1802080"/>
                        <a:ext cx="2315210" cy="4397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TW" dirty="0">
                            <a:latin typeface="Times New Roman" panose="02020603050405020304" pitchFamily="18" charset="0"/>
                            <a:ea typeface="Open Sans" panose="02020500000000000000" charset="0"/>
                            <a:cs typeface="Times New Roman" panose="02020603050405020304" pitchFamily="18" charset="0"/>
                          </a:rPr>
                          <a:t>5V to 3V3 regulator</a:t>
                        </a:r>
                        <a:endPara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36" name="圖片 35">
                        <a:extLst>
                          <a:ext uri="{FF2B5EF4-FFF2-40B4-BE49-F238E27FC236}">
                            <a16:creationId xmlns:a16="http://schemas.microsoft.com/office/drawing/2014/main" id="{34521889-9209-4336-8FD5-596DC7FDF69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674" t="31804" r="5923" b="30176"/>
                      <a:stretch/>
                    </p:blipFill>
                    <p:spPr>
                      <a:xfrm>
                        <a:off x="6575427" y="1822188"/>
                        <a:ext cx="939567" cy="399571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4" name="文字方塊 23">
                      <a:extLst>
                        <a:ext uri="{FF2B5EF4-FFF2-40B4-BE49-F238E27FC236}">
                          <a16:creationId xmlns:a16="http://schemas.microsoft.com/office/drawing/2014/main" id="{B4B325A4-11E0-4205-9A95-01EBD97FCC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25679" y="2548010"/>
                      <a:ext cx="971013" cy="4397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Open Sans" panose="02020500000000000000" charset="0"/>
                          <a:cs typeface="Times New Roman" panose="02020603050405020304" pitchFamily="18" charset="0"/>
                        </a:rPr>
                        <a:t>UBEC</a:t>
                      </a:r>
                      <a:endParaRPr lang="zh-TW" altLang="en-US" dirty="0"/>
                    </a:p>
                  </p:txBody>
                </p:sp>
                <p:grpSp>
                  <p:nvGrpSpPr>
                    <p:cNvPr id="25" name="群組 24">
                      <a:extLst>
                        <a:ext uri="{FF2B5EF4-FFF2-40B4-BE49-F238E27FC236}">
                          <a16:creationId xmlns:a16="http://schemas.microsoft.com/office/drawing/2014/main" id="{BB1790FE-7E11-4EA5-B5CE-94AF83AC3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71168" y="1407969"/>
                      <a:ext cx="4461200" cy="4353886"/>
                      <a:chOff x="796955" y="1252057"/>
                      <a:chExt cx="4461200" cy="4353886"/>
                    </a:xfrm>
                  </p:grpSpPr>
                  <p:pic>
                    <p:nvPicPr>
                      <p:cNvPr id="26" name="圖片 25">
                        <a:extLst>
                          <a:ext uri="{FF2B5EF4-FFF2-40B4-BE49-F238E27FC236}">
                            <a16:creationId xmlns:a16="http://schemas.microsoft.com/office/drawing/2014/main" id="{C2F4AADC-2387-419E-87F4-A8D882374B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300" t="1905" r="14811" b="1947"/>
                      <a:stretch/>
                    </p:blipFill>
                    <p:spPr>
                      <a:xfrm>
                        <a:off x="796955" y="1252057"/>
                        <a:ext cx="4461200" cy="435388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7" name="弧形 26">
                        <a:extLst>
                          <a:ext uri="{FF2B5EF4-FFF2-40B4-BE49-F238E27FC236}">
                            <a16:creationId xmlns:a16="http://schemas.microsoft.com/office/drawing/2014/main" id="{82A88170-59AE-4F04-8385-0FD0E7776A6A}"/>
                          </a:ext>
                        </a:extLst>
                      </p:cNvPr>
                      <p:cNvSpPr/>
                      <p:nvPr/>
                    </p:nvSpPr>
                    <p:spPr>
                      <a:xfrm rot="16617110">
                        <a:off x="1367104" y="1858169"/>
                        <a:ext cx="554652" cy="565087"/>
                      </a:xfrm>
                      <a:prstGeom prst="arc">
                        <a:avLst>
                          <a:gd name="adj1" fmla="val 16200000"/>
                          <a:gd name="adj2" fmla="val 4211279"/>
                        </a:avLst>
                      </a:prstGeom>
                      <a:ln w="38100">
                        <a:solidFill>
                          <a:srgbClr val="FF0000"/>
                        </a:solidFill>
                        <a:headEnd type="triangl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" name="文字方塊 27">
                            <a:extLst>
                              <a:ext uri="{FF2B5EF4-FFF2-40B4-BE49-F238E27FC236}">
                                <a16:creationId xmlns:a16="http://schemas.microsoft.com/office/drawing/2014/main" id="{6D96074B-2B12-4DF0-9638-05DD9527DFE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92413" y="1427701"/>
                            <a:ext cx="263210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TW" altLang="en-US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" name="文字方塊 27">
                            <a:extLst>
                              <a:ext uri="{FF2B5EF4-FFF2-40B4-BE49-F238E27FC236}">
                                <a16:creationId xmlns:a16="http://schemas.microsoft.com/office/drawing/2014/main" id="{6D96074B-2B12-4DF0-9638-05DD9527DFE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192413" y="1427701"/>
                            <a:ext cx="263210" cy="307777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 r="-103333" b="-3611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TW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29" name="弧形 28">
                        <a:extLst>
                          <a:ext uri="{FF2B5EF4-FFF2-40B4-BE49-F238E27FC236}">
                            <a16:creationId xmlns:a16="http://schemas.microsoft.com/office/drawing/2014/main" id="{905AAB5D-A7EC-4DBD-9481-7732D1C31DAB}"/>
                          </a:ext>
                        </a:extLst>
                      </p:cNvPr>
                      <p:cNvSpPr/>
                      <p:nvPr/>
                    </p:nvSpPr>
                    <p:spPr>
                      <a:xfrm rot="17155369">
                        <a:off x="4112912" y="1828277"/>
                        <a:ext cx="554652" cy="565087"/>
                      </a:xfrm>
                      <a:prstGeom prst="arc">
                        <a:avLst>
                          <a:gd name="adj1" fmla="val 16200000"/>
                          <a:gd name="adj2" fmla="val 4211279"/>
                        </a:avLst>
                      </a:prstGeom>
                      <a:ln w="38100">
                        <a:solidFill>
                          <a:srgbClr val="FF0000"/>
                        </a:solidFill>
                        <a:headEnd type="none" w="med" len="med"/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0" name="文字方塊 29">
                            <a:extLst>
                              <a:ext uri="{FF2B5EF4-FFF2-40B4-BE49-F238E27FC236}">
                                <a16:creationId xmlns:a16="http://schemas.microsoft.com/office/drawing/2014/main" id="{1A855C76-EC3C-4574-88FB-16381CE5E2E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193255" y="1427701"/>
                            <a:ext cx="393966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TW" altLang="en-US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1" name="文字方塊 70">
                            <a:extLst>
                              <a:ext uri="{FF2B5EF4-FFF2-40B4-BE49-F238E27FC236}">
                                <a16:creationId xmlns:a16="http://schemas.microsoft.com/office/drawing/2014/main" id="{BF894DF8-5786-4F01-A225-0CCC3754331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193255" y="1427701"/>
                            <a:ext cx="393966" cy="307777"/>
                          </a:xfrm>
                          <a:prstGeom prst="rect">
                            <a:avLst/>
                          </a:prstGeom>
                          <a:blipFill>
                            <a:blip r:embed="rId13"/>
                            <a:stretch>
                              <a:fillRect r="-18462" b="-1960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TW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1" name="弧形 30">
                        <a:extLst>
                          <a:ext uri="{FF2B5EF4-FFF2-40B4-BE49-F238E27FC236}">
                            <a16:creationId xmlns:a16="http://schemas.microsoft.com/office/drawing/2014/main" id="{352E01B8-791C-40C6-BD98-DFAF063D34E8}"/>
                          </a:ext>
                        </a:extLst>
                      </p:cNvPr>
                      <p:cNvSpPr/>
                      <p:nvPr/>
                    </p:nvSpPr>
                    <p:spPr>
                      <a:xfrm rot="17155369">
                        <a:off x="1400856" y="4600437"/>
                        <a:ext cx="554652" cy="565087"/>
                      </a:xfrm>
                      <a:prstGeom prst="arc">
                        <a:avLst>
                          <a:gd name="adj1" fmla="val 16200000"/>
                          <a:gd name="adj2" fmla="val 4211279"/>
                        </a:avLst>
                      </a:prstGeom>
                      <a:ln w="38100">
                        <a:solidFill>
                          <a:srgbClr val="FF0000"/>
                        </a:solidFill>
                        <a:headEnd type="none" w="med" len="med"/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文字方塊 31">
                            <a:extLst>
                              <a:ext uri="{FF2B5EF4-FFF2-40B4-BE49-F238E27FC236}">
                                <a16:creationId xmlns:a16="http://schemas.microsoft.com/office/drawing/2014/main" id="{A83E3285-8DD0-41DE-BFD6-0141A6E53E9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55473" y="4817270"/>
                            <a:ext cx="39396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TW" altLang="en-US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3" name="文字方塊 72">
                            <a:extLst>
                              <a:ext uri="{FF2B5EF4-FFF2-40B4-BE49-F238E27FC236}">
                                <a16:creationId xmlns:a16="http://schemas.microsoft.com/office/drawing/2014/main" id="{F7A58226-9E7B-4696-AB05-07FDA5D07ED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155473" y="4817270"/>
                            <a:ext cx="393966" cy="369332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r="-2031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TW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3" name="弧形 32">
                        <a:extLst>
                          <a:ext uri="{FF2B5EF4-FFF2-40B4-BE49-F238E27FC236}">
                            <a16:creationId xmlns:a16="http://schemas.microsoft.com/office/drawing/2014/main" id="{E8B0EB04-793A-4259-BC71-9758E62C7FDB}"/>
                          </a:ext>
                        </a:extLst>
                      </p:cNvPr>
                      <p:cNvSpPr/>
                      <p:nvPr/>
                    </p:nvSpPr>
                    <p:spPr>
                      <a:xfrm rot="16617110">
                        <a:off x="4165569" y="4513074"/>
                        <a:ext cx="554652" cy="565087"/>
                      </a:xfrm>
                      <a:prstGeom prst="arc">
                        <a:avLst>
                          <a:gd name="adj1" fmla="val 16200000"/>
                          <a:gd name="adj2" fmla="val 4211279"/>
                        </a:avLst>
                      </a:prstGeom>
                      <a:ln w="38100">
                        <a:solidFill>
                          <a:srgbClr val="FF0000"/>
                        </a:solidFill>
                        <a:headEnd type="triangl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4" name="文字方塊 33">
                            <a:extLst>
                              <a:ext uri="{FF2B5EF4-FFF2-40B4-BE49-F238E27FC236}">
                                <a16:creationId xmlns:a16="http://schemas.microsoft.com/office/drawing/2014/main" id="{E71E3919-D2A5-401E-A1C4-0AC0927D7DD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493717" y="4793639"/>
                            <a:ext cx="26321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TW" altLang="en-US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5" name="文字方塊 74">
                            <a:extLst>
                              <a:ext uri="{FF2B5EF4-FFF2-40B4-BE49-F238E27FC236}">
                                <a16:creationId xmlns:a16="http://schemas.microsoft.com/office/drawing/2014/main" id="{5B4E8F6D-2865-4938-93D8-C0E368C903B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493717" y="4793639"/>
                            <a:ext cx="263211" cy="369332"/>
                          </a:xfrm>
                          <a:prstGeom prst="rect">
                            <a:avLst/>
                          </a:prstGeom>
                          <a:blipFill>
                            <a:blip r:embed="rId15"/>
                            <a:stretch>
                              <a:fillRect r="-75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TW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cxnSp>
                <p:nvCxnSpPr>
                  <p:cNvPr id="13" name="直線單箭頭接點 12">
                    <a:extLst>
                      <a:ext uri="{FF2B5EF4-FFF2-40B4-BE49-F238E27FC236}">
                        <a16:creationId xmlns:a16="http://schemas.microsoft.com/office/drawing/2014/main" id="{5E226D69-40A1-4689-B3B6-6D1116F45B0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6253369" y="3434323"/>
                    <a:ext cx="2376000" cy="4191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接點: 肘形 13">
                    <a:extLst>
                      <a:ext uri="{FF2B5EF4-FFF2-40B4-BE49-F238E27FC236}">
                        <a16:creationId xmlns:a16="http://schemas.microsoft.com/office/drawing/2014/main" id="{39F44DF3-9A39-4FEE-AF1F-37B96FB519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6253370" y="3985292"/>
                    <a:ext cx="2353179" cy="471728"/>
                  </a:xfrm>
                  <a:prstGeom prst="bentConnector3">
                    <a:avLst>
                      <a:gd name="adj1" fmla="val 12924"/>
                    </a:avLst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接點: 肘形 14">
                    <a:extLst>
                      <a:ext uri="{FF2B5EF4-FFF2-40B4-BE49-F238E27FC236}">
                        <a16:creationId xmlns:a16="http://schemas.microsoft.com/office/drawing/2014/main" id="{641D58B3-D661-4B0B-9255-0333EC39C0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6719582" y="2429400"/>
                    <a:ext cx="1706920" cy="443308"/>
                  </a:xfrm>
                  <a:prstGeom prst="bentConnector3">
                    <a:avLst>
                      <a:gd name="adj1" fmla="val 8226"/>
                    </a:avLst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接點: 肘形 15">
                    <a:extLst>
                      <a:ext uri="{FF2B5EF4-FFF2-40B4-BE49-F238E27FC236}">
                        <a16:creationId xmlns:a16="http://schemas.microsoft.com/office/drawing/2014/main" id="{BE1EB067-1495-4873-AF6C-A283F50216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22232" y="3434969"/>
                    <a:ext cx="2097724" cy="386129"/>
                  </a:xfrm>
                  <a:prstGeom prst="bentConnector3">
                    <a:avLst>
                      <a:gd name="adj1" fmla="val 13608"/>
                    </a:avLst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接點: 肘形 16">
                    <a:extLst>
                      <a:ext uri="{FF2B5EF4-FFF2-40B4-BE49-F238E27FC236}">
                        <a16:creationId xmlns:a16="http://schemas.microsoft.com/office/drawing/2014/main" id="{C623FD49-0BE1-43A5-B9A4-2C5A85323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4695" y="2707265"/>
                    <a:ext cx="2448000" cy="386129"/>
                  </a:xfrm>
                  <a:prstGeom prst="bentConnector3">
                    <a:avLst>
                      <a:gd name="adj1" fmla="val 13608"/>
                    </a:avLst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接點: 肘形 17">
                    <a:extLst>
                      <a:ext uri="{FF2B5EF4-FFF2-40B4-BE49-F238E27FC236}">
                        <a16:creationId xmlns:a16="http://schemas.microsoft.com/office/drawing/2014/main" id="{809FD1DB-1FD7-4969-9B05-4578E2C7C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55978" y="3985292"/>
                    <a:ext cx="1820433" cy="457755"/>
                  </a:xfrm>
                  <a:prstGeom prst="bentConnector3">
                    <a:avLst>
                      <a:gd name="adj1" fmla="val 8526"/>
                    </a:avLst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4073BB0F-6B23-41C6-9044-47A138AE1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95" t="7684" r="22827" b="8077"/>
                <a:stretch/>
              </p:blipFill>
              <p:spPr>
                <a:xfrm>
                  <a:off x="2518993" y="3875907"/>
                  <a:ext cx="582720" cy="886415"/>
                </a:xfrm>
                <a:prstGeom prst="rect">
                  <a:avLst/>
                </a:prstGeom>
              </p:spPr>
            </p:pic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8C1D5254-CE5F-4533-9769-34051EAC2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03" t="9426" r="27380" b="9667"/>
                <a:stretch/>
              </p:blipFill>
              <p:spPr>
                <a:xfrm>
                  <a:off x="3152073" y="3875906"/>
                  <a:ext cx="501965" cy="886416"/>
                </a:xfrm>
                <a:prstGeom prst="rect">
                  <a:avLst/>
                </a:prstGeom>
              </p:spPr>
            </p:pic>
          </p:grp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9D031D38-65B3-4F94-AF8B-92F3212BC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84" t="19695" r="19351" b="18257"/>
              <a:stretch/>
            </p:blipFill>
            <p:spPr>
              <a:xfrm>
                <a:off x="8549881" y="1895123"/>
                <a:ext cx="999036" cy="885005"/>
              </a:xfrm>
              <a:prstGeom prst="rect">
                <a:avLst/>
              </a:prstGeom>
            </p:spPr>
          </p:pic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9588F65-0707-4DE3-B54F-097F07CD1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9" t="20364" r="9470" b="26842"/>
            <a:stretch/>
          </p:blipFill>
          <p:spPr>
            <a:xfrm>
              <a:off x="2503435" y="2089112"/>
              <a:ext cx="1194713" cy="782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40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3" y="2135825"/>
            <a:ext cx="3693710" cy="277028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Mass Estimation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256FFF-1085-4441-A2B5-8DD3B924F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526961" cy="3302700"/>
          </a:xfrm>
        </p:spPr>
        <p:txBody>
          <a:bodyPr/>
          <a:lstStyle/>
          <a:p>
            <a:r>
              <a:rPr lang="en-US" altLang="zh-TW" dirty="0"/>
              <a:t>The mass estimation of the multirotor with ICL controller converged to 1.15kg and has 1% error with ground truth</a:t>
            </a:r>
            <a:br>
              <a:rPr lang="en-US" altLang="zh-TW" dirty="0"/>
            </a:br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3301E78-2B85-4E27-B0DD-3249F2A5D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2950"/>
              </p:ext>
            </p:extLst>
          </p:nvPr>
        </p:nvGraphicFramePr>
        <p:xfrm>
          <a:off x="4265809" y="3149934"/>
          <a:ext cx="3469882" cy="741680"/>
        </p:xfrm>
        <a:graphic>
          <a:graphicData uri="http://schemas.openxmlformats.org/drawingml/2006/table">
            <a:tbl>
              <a:tblPr firstRow="1" bandRow="1">
                <a:tableStyleId>{05AAE1C9-657F-4CA7-966E-129486F62B1B}</a:tableStyleId>
              </a:tblPr>
              <a:tblGrid>
                <a:gridCol w="1734941">
                  <a:extLst>
                    <a:ext uri="{9D8B030D-6E8A-4147-A177-3AD203B41FA5}">
                      <a16:colId xmlns:a16="http://schemas.microsoft.com/office/drawing/2014/main" val="1386374040"/>
                    </a:ext>
                  </a:extLst>
                </a:gridCol>
                <a:gridCol w="1734941">
                  <a:extLst>
                    <a:ext uri="{9D8B030D-6E8A-4147-A177-3AD203B41FA5}">
                      <a16:colId xmlns:a16="http://schemas.microsoft.com/office/drawing/2014/main" val="425880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Open Sans" panose="02020500000000000000" charset="0"/>
                          <a:ea typeface="Open Sans" panose="02020500000000000000" charset="0"/>
                          <a:cs typeface="Open Sans" panose="02020500000000000000" charset="0"/>
                        </a:rPr>
                        <a:t>Mass estimation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ea typeface="Open Sans" panose="02020500000000000000" charset="0"/>
                          <a:cs typeface="Open Sans" panose="02020500000000000000" charset="0"/>
                        </a:rPr>
                        <a:t>Mass ground truth 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13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Open Sans" panose="02020500000000000000" charset="0"/>
                          <a:ea typeface="Open Sans" panose="02020500000000000000" charset="0"/>
                          <a:cs typeface="Open Sans" panose="02020500000000000000" charset="0"/>
                        </a:rPr>
                        <a:t>1.15 (kg)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ea typeface="Open Sans" panose="02020500000000000000" charset="0"/>
                          <a:cs typeface="Open Sans" panose="02020500000000000000" charset="0"/>
                        </a:rPr>
                        <a:t>1.16 (kg)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556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936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04" y="2101656"/>
            <a:ext cx="3417600" cy="25632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Mass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7566717" cy="3302700"/>
              </a:xfrm>
            </p:spPr>
            <p:txBody>
              <a:bodyPr/>
              <a:lstStyle/>
              <a:p>
                <a:r>
                  <a:rPr lang="en-US" altLang="zh-TW" dirty="0"/>
                  <a:t>The accurate mass estimation also make the multirotor have better tracking performance in the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i="1" dirty="0"/>
                  <a:t> </a:t>
                </a:r>
                <a:r>
                  <a:rPr lang="en-US" altLang="zh-TW" dirty="0"/>
                  <a:t>direction </a:t>
                </a: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7566717" cy="3302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3AD624E-C1D1-49DD-AAF0-B10F68595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170821"/>
              </p:ext>
            </p:extLst>
          </p:nvPr>
        </p:nvGraphicFramePr>
        <p:xfrm>
          <a:off x="3920334" y="2313650"/>
          <a:ext cx="3881970" cy="1112520"/>
        </p:xfrm>
        <a:graphic>
          <a:graphicData uri="http://schemas.openxmlformats.org/drawingml/2006/table">
            <a:tbl>
              <a:tblPr firstRow="1" bandRow="1">
                <a:tableStyleId>{05AAE1C9-657F-4CA7-966E-129486F62B1B}</a:tableStyleId>
              </a:tblPr>
              <a:tblGrid>
                <a:gridCol w="1940985">
                  <a:extLst>
                    <a:ext uri="{9D8B030D-6E8A-4147-A177-3AD203B41FA5}">
                      <a16:colId xmlns:a16="http://schemas.microsoft.com/office/drawing/2014/main" val="928213768"/>
                    </a:ext>
                  </a:extLst>
                </a:gridCol>
                <a:gridCol w="1940985">
                  <a:extLst>
                    <a:ext uri="{9D8B030D-6E8A-4147-A177-3AD203B41FA5}">
                      <a16:colId xmlns:a16="http://schemas.microsoft.com/office/drawing/2014/main" val="94743856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ea typeface="Open Sans" panose="02020500000000000000" charset="0"/>
                          <a:cs typeface="Open Sans" panose="02020500000000000000" charset="0"/>
                        </a:rPr>
                        <a:t>Steady-state error in the z direction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60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cs typeface="Open Sans" panose="02020500000000000000" charset="0"/>
                        </a:rPr>
                        <a:t>ICL controller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cs typeface="Open Sans" panose="02020500000000000000" charset="0"/>
                        </a:rPr>
                        <a:t>Geometric controller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80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cs typeface="Open Sans" panose="02020500000000000000" charset="0"/>
                        </a:rPr>
                        <a:t>&lt;0.5 (cm)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cs typeface="Open Sans" panose="02020500000000000000" charset="0"/>
                        </a:rPr>
                        <a:t>&gt;10 (cm)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9535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A30B8CA-B0E6-49D7-96B5-9F59A97048E4}"/>
                  </a:ext>
                </a:extLst>
              </p:cNvPr>
              <p:cNvSpPr/>
              <p:nvPr/>
            </p:nvSpPr>
            <p:spPr>
              <a:xfrm>
                <a:off x="4972469" y="3660126"/>
                <a:ext cx="2182633" cy="283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TW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1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1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altLang="zh-TW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A30B8CA-B0E6-49D7-96B5-9F59A9704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469" y="3660126"/>
                <a:ext cx="2182633" cy="283411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CD075F7-D89F-4572-8C7C-D78E19863FA8}"/>
                  </a:ext>
                </a:extLst>
              </p:cNvPr>
              <p:cNvSpPr/>
              <p:nvPr/>
            </p:nvSpPr>
            <p:spPr>
              <a:xfrm>
                <a:off x="5395241" y="4089912"/>
                <a:ext cx="260318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1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1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𝒎𝒈</m:t>
                          </m:r>
                          <m:sSub>
                            <m:sSubPr>
                              <m:ctrlP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TW" sz="11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1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TW" sz="11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1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e>
                      </m:d>
                      <m:r>
                        <a:rPr lang="en-US" altLang="zh-TW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CD075F7-D89F-4572-8C7C-D78E19863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41" y="4089912"/>
                <a:ext cx="2603184" cy="26161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F7E384C0-83D4-4C53-A4EF-D001DCD90D5E}"/>
              </a:ext>
            </a:extLst>
          </p:cNvPr>
          <p:cNvSpPr txBox="1">
            <a:spLocks/>
          </p:cNvSpPr>
          <p:nvPr/>
        </p:nvSpPr>
        <p:spPr>
          <a:xfrm>
            <a:off x="3760232" y="3610332"/>
            <a:ext cx="1212237" cy="38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-US" altLang="zh-TW" sz="1100" dirty="0"/>
              <a:t>ICL controller : </a:t>
            </a:r>
            <a:endParaRPr lang="zh-TW" altLang="en-US" dirty="0"/>
          </a:p>
        </p:txBody>
      </p:sp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1C4B8FDA-B90B-4D80-B466-00679ADCD66E}"/>
              </a:ext>
            </a:extLst>
          </p:cNvPr>
          <p:cNvSpPr txBox="1">
            <a:spLocks/>
          </p:cNvSpPr>
          <p:nvPr/>
        </p:nvSpPr>
        <p:spPr>
          <a:xfrm>
            <a:off x="3760232" y="4029217"/>
            <a:ext cx="1732927" cy="38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-US" altLang="zh-TW" sz="1100" dirty="0"/>
              <a:t>Geometric  controller :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544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8" y="2085534"/>
            <a:ext cx="3483918" cy="261293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7455959" cy="3302700"/>
              </a:xfrm>
            </p:spPr>
            <p:txBody>
              <a:bodyPr/>
              <a:lstStyle/>
              <a:p>
                <a:r>
                  <a:rPr lang="en-US" altLang="zh-TW" sz="1600" dirty="0"/>
                  <a:t>The moment of inertia estimation converge to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 0.0032, 0.0033]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sz="1600" dirty="0"/>
                  <a:t>which is smaller than the ground truth</a:t>
                </a: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7455959" cy="3302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5B57355-2F8A-421F-95B1-DB2DC818D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185463"/>
                  </p:ext>
                </p:extLst>
              </p:nvPr>
            </p:nvGraphicFramePr>
            <p:xfrm>
              <a:off x="4215849" y="2921183"/>
              <a:ext cx="3551810" cy="991934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775905">
                      <a:extLst>
                        <a:ext uri="{9D8B030D-6E8A-4147-A177-3AD203B41FA5}">
                          <a16:colId xmlns:a16="http://schemas.microsoft.com/office/drawing/2014/main" val="1386374040"/>
                        </a:ext>
                      </a:extLst>
                    </a:gridCol>
                    <a:gridCol w="1775905">
                      <a:extLst>
                        <a:ext uri="{9D8B030D-6E8A-4147-A177-3AD203B41FA5}">
                          <a16:colId xmlns:a16="http://schemas.microsoft.com/office/drawing/2014/main" val="42588036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estimation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𝑘𝑔</m:t>
                                  </m:r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zh-TW" altLang="en-US" sz="1200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ground truth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𝑘𝑔</m:t>
                                  </m:r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zh-TW" altLang="en-US" sz="1200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3136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  <a:cs typeface="Open Sans" panose="02020500000000000000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100" i="1" smtClean="0">
                                            <a:latin typeface="Cambria Math" panose="02040503050406030204" pitchFamily="18" charset="0"/>
                                            <a:cs typeface="Open Sans" panose="02020500000000000000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.0033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0.0032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0.0033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  <a:cs typeface="Open Sans" panose="02020500000000000000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100" i="1" smtClean="0">
                                            <a:latin typeface="Cambria Math" panose="02040503050406030204" pitchFamily="18" charset="0"/>
                                            <a:cs typeface="Open Sans" panose="02020500000000000000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.013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0.013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0.024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7556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5B57355-2F8A-421F-95B1-DB2DC818D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185463"/>
                  </p:ext>
                </p:extLst>
              </p:nvPr>
            </p:nvGraphicFramePr>
            <p:xfrm>
              <a:off x="4215849" y="2921183"/>
              <a:ext cx="3551810" cy="991934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775905">
                      <a:extLst>
                        <a:ext uri="{9D8B030D-6E8A-4147-A177-3AD203B41FA5}">
                          <a16:colId xmlns:a16="http://schemas.microsoft.com/office/drawing/2014/main" val="1386374040"/>
                        </a:ext>
                      </a:extLst>
                    </a:gridCol>
                    <a:gridCol w="1775905">
                      <a:extLst>
                        <a:ext uri="{9D8B030D-6E8A-4147-A177-3AD203B41FA5}">
                          <a16:colId xmlns:a16="http://schemas.microsoft.com/office/drawing/2014/main" val="42588036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2" t="-1333" r="-10034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2" t="-1333" r="-34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3136547"/>
                      </a:ext>
                    </a:extLst>
                  </a:tr>
                  <a:tr h="53473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2" t="-86364" r="-100342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2" t="-86364" r="-342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5563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014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256FFF-1085-4441-A2B5-8DD3B924F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314926" cy="3302700"/>
          </a:xfrm>
        </p:spPr>
        <p:txBody>
          <a:bodyPr/>
          <a:lstStyle/>
          <a:p>
            <a:r>
              <a:rPr lang="en-US" altLang="zh-TW" dirty="0"/>
              <a:t>We suppose the incorrect convergence is resulted from the measurement noise from gyroscope</a:t>
            </a:r>
          </a:p>
          <a:p>
            <a:r>
              <a:rPr lang="en-US" altLang="zh-TW" dirty="0"/>
              <a:t>To present the experimental scene more realistically, white Gaussian noise is applied to the simulation</a:t>
            </a:r>
          </a:p>
          <a:p>
            <a:r>
              <a:rPr lang="en-US" altLang="zh-TW" dirty="0"/>
              <a:t>Moreover, we designed an estimator to eliminate the influence of noise on the system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14134" y="3450540"/>
                <a:ext cx="1975670" cy="303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34" y="3450540"/>
                <a:ext cx="1975670" cy="303225"/>
              </a:xfrm>
              <a:prstGeom prst="rect">
                <a:avLst/>
              </a:prstGeom>
              <a:blipFill>
                <a:blip r:embed="rId2"/>
                <a:stretch>
                  <a:fillRect r="-21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81336" y="3258580"/>
                <a:ext cx="2855742" cy="695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  <m:r>
                      <a:rPr lang="en-US" altLang="zh-TW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1200" b="1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sz="1200" b="1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0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𝛀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sz="12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sz="12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336" y="3258580"/>
                <a:ext cx="2855742" cy="695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6121" y="4076008"/>
                <a:ext cx="4466534" cy="552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Sup>
                        <m:sSub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12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12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sub>
                                    <m:sup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𝒄𝒍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2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2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2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sub>
                                <m:sup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𝒄𝒍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21" y="4076008"/>
                <a:ext cx="4466534" cy="552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F67C84E-9AFD-43FE-BFEA-91E369D0227F}"/>
                  </a:ext>
                </a:extLst>
              </p:cNvPr>
              <p:cNvSpPr/>
              <p:nvPr/>
            </p:nvSpPr>
            <p:spPr>
              <a:xfrm>
                <a:off x="4957772" y="3999184"/>
                <a:ext cx="2958129" cy="714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  <m:sup>
                        <m:r>
                          <a:rPr lang="en-US" altLang="zh-TW" sz="1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𝒄𝒍</m:t>
                        </m:r>
                      </m:sup>
                    </m:sSubSup>
                    <m:r>
                      <a:rPr lang="en-US" altLang="zh-TW" sz="1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F67C84E-9AFD-43FE-BFEA-91E369D02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72" y="3999184"/>
                <a:ext cx="2958129" cy="714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97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Estimator of the Angular Velocity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256FFF-1085-4441-A2B5-8DD3B924F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314926" cy="496214"/>
          </a:xfrm>
        </p:spPr>
        <p:txBody>
          <a:bodyPr/>
          <a:lstStyle/>
          <a:p>
            <a:r>
              <a:rPr lang="en-US" altLang="zh-TW" dirty="0"/>
              <a:t>The rotational dynamics of the multirotor ca be written as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1634" y="1757171"/>
                <a:ext cx="1797222" cy="223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34" y="1757171"/>
                <a:ext cx="1797222" cy="223651"/>
              </a:xfrm>
              <a:prstGeom prst="rect">
                <a:avLst/>
              </a:prstGeom>
              <a:blipFill>
                <a:blip r:embed="rId2"/>
                <a:stretch>
                  <a:fillRect l="-1695" t="-2703" r="-1356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06344" y="2048340"/>
                <a:ext cx="2349361" cy="1566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44" y="2048340"/>
                <a:ext cx="2349361" cy="1566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9D256FFF-1085-4441-A2B5-8DD3B924FE9F}"/>
              </a:ext>
            </a:extLst>
          </p:cNvPr>
          <p:cNvSpPr txBox="1">
            <a:spLocks/>
          </p:cNvSpPr>
          <p:nvPr/>
        </p:nvSpPr>
        <p:spPr>
          <a:xfrm>
            <a:off x="311700" y="3740432"/>
            <a:ext cx="7314926" cy="49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dirty="0"/>
              <a:t>The estimated angular velocity can be generated as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87484" y="4230020"/>
                <a:ext cx="1872949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84" y="4230020"/>
                <a:ext cx="1872949" cy="243143"/>
              </a:xfrm>
              <a:prstGeom prst="rect">
                <a:avLst/>
              </a:prstGeom>
              <a:blipFill>
                <a:blip r:embed="rId4"/>
                <a:stretch>
                  <a:fillRect l="-1629" t="-20000" r="-8143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6255" y="4114433"/>
                <a:ext cx="2577274" cy="496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pPr marL="114300" indent="0">
                  <a:buNone/>
                </a:pPr>
                <a:r>
                  <a:rPr lang="en-US" altLang="zh-TW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</m:oMath>
                </a14:m>
                <a:r>
                  <a:rPr lang="en-US" altLang="zh-TW" sz="1600" dirty="0"/>
                  <a:t> is a estimator gain 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9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55" y="4114433"/>
                <a:ext cx="2577274" cy="4962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738085" y="1747105"/>
                <a:ext cx="1667829" cy="227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085" y="1747105"/>
                <a:ext cx="1667829" cy="227178"/>
              </a:xfrm>
              <a:prstGeom prst="rect">
                <a:avLst/>
              </a:prstGeom>
              <a:blipFill>
                <a:blip r:embed="rId6"/>
                <a:stretch>
                  <a:fillRect l="-1825" t="-21622" r="-1095"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014035" y="2039427"/>
                <a:ext cx="3612591" cy="1575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nor/>
                                  </m:rPr>
                                  <a:rPr lang="zh-TW" alt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−1,2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−1,3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035" y="2039427"/>
                <a:ext cx="3612591" cy="15751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24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538095" y="4188032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noise and estimator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simulation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EEAF40-86C5-4057-9D96-6AD2BE958EBD}"/>
              </a:ext>
            </a:extLst>
          </p:cNvPr>
          <p:cNvSpPr txBox="1"/>
          <p:nvPr/>
        </p:nvSpPr>
        <p:spPr>
          <a:xfrm>
            <a:off x="4263962" y="4191182"/>
            <a:ext cx="358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noise, without estimator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simulation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2" y="1330022"/>
            <a:ext cx="3657600" cy="2743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1" y="1330022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538095" y="4188032"/>
            <a:ext cx="360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noise and estimator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experiments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EEAF40-86C5-4057-9D96-6AD2BE958EBD}"/>
              </a:ext>
            </a:extLst>
          </p:cNvPr>
          <p:cNvSpPr txBox="1"/>
          <p:nvPr/>
        </p:nvSpPr>
        <p:spPr>
          <a:xfrm>
            <a:off x="4263962" y="4191182"/>
            <a:ext cx="358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noise, without estimator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experiments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1" y="1330022"/>
            <a:ext cx="3657600" cy="274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2" y="1330022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76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8" y="2085534"/>
            <a:ext cx="3532800" cy="26496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7455959" cy="721749"/>
              </a:xfrm>
            </p:spPr>
            <p:txBody>
              <a:bodyPr/>
              <a:lstStyle/>
              <a:p>
                <a:r>
                  <a:rPr lang="en-US" altLang="zh-TW" sz="1600" dirty="0"/>
                  <a:t>The moment of inertia estimation converge to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600" b="0" i="1" dirty="0" smtClean="0"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 0.0</m:t>
                    </m:r>
                    <m:r>
                      <a:rPr lang="en-US" altLang="zh-TW" sz="1600" b="0" i="1" dirty="0" smtClean="0">
                        <a:latin typeface="Cambria Math" panose="02040503050406030204" pitchFamily="18" charset="0"/>
                      </a:rPr>
                      <m:t>14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 0.0</m:t>
                    </m:r>
                    <m:r>
                      <a:rPr lang="en-US" altLang="zh-TW" sz="1600" b="0" i="1" dirty="0" smtClean="0">
                        <a:latin typeface="Cambria Math" panose="02040503050406030204" pitchFamily="18" charset="0"/>
                      </a:rPr>
                      <m:t>22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sz="1600" dirty="0"/>
                  <a:t>and has 8% error with ground truth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7455959" cy="721749"/>
              </a:xfrm>
              <a:blipFill>
                <a:blip r:embed="rId3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5B57355-2F8A-421F-95B1-DB2DC818D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4539690"/>
                  </p:ext>
                </p:extLst>
              </p:nvPr>
            </p:nvGraphicFramePr>
            <p:xfrm>
              <a:off x="4215849" y="2921183"/>
              <a:ext cx="3551810" cy="991934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775905">
                      <a:extLst>
                        <a:ext uri="{9D8B030D-6E8A-4147-A177-3AD203B41FA5}">
                          <a16:colId xmlns:a16="http://schemas.microsoft.com/office/drawing/2014/main" val="1386374040"/>
                        </a:ext>
                      </a:extLst>
                    </a:gridCol>
                    <a:gridCol w="1775905">
                      <a:extLst>
                        <a:ext uri="{9D8B030D-6E8A-4147-A177-3AD203B41FA5}">
                          <a16:colId xmlns:a16="http://schemas.microsoft.com/office/drawing/2014/main" val="42588036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estimation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𝑘𝑔</m:t>
                                  </m:r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zh-TW" altLang="en-US" sz="1200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ground truth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𝑘𝑔</m:t>
                                  </m:r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zh-TW" altLang="en-US" sz="1200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3136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  <a:cs typeface="Open Sans" panose="02020500000000000000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100" i="1" smtClean="0">
                                            <a:latin typeface="Cambria Math" panose="02040503050406030204" pitchFamily="18" charset="0"/>
                                            <a:cs typeface="Open Sans" panose="02020500000000000000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.013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0.014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0.022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  <a:cs typeface="Open Sans" panose="02020500000000000000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100" i="1" smtClean="0">
                                            <a:latin typeface="Cambria Math" panose="02040503050406030204" pitchFamily="18" charset="0"/>
                                            <a:cs typeface="Open Sans" panose="02020500000000000000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.013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0.013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0.024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7556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5B57355-2F8A-421F-95B1-DB2DC818D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4539690"/>
                  </p:ext>
                </p:extLst>
              </p:nvPr>
            </p:nvGraphicFramePr>
            <p:xfrm>
              <a:off x="4215849" y="2921183"/>
              <a:ext cx="3551810" cy="991934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775905">
                      <a:extLst>
                        <a:ext uri="{9D8B030D-6E8A-4147-A177-3AD203B41FA5}">
                          <a16:colId xmlns:a16="http://schemas.microsoft.com/office/drawing/2014/main" val="1386374040"/>
                        </a:ext>
                      </a:extLst>
                    </a:gridCol>
                    <a:gridCol w="1775905">
                      <a:extLst>
                        <a:ext uri="{9D8B030D-6E8A-4147-A177-3AD203B41FA5}">
                          <a16:colId xmlns:a16="http://schemas.microsoft.com/office/drawing/2014/main" val="42588036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2" t="-1333" r="-10034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2" t="-1333" r="-34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3136547"/>
                      </a:ext>
                    </a:extLst>
                  </a:tr>
                  <a:tr h="53473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2" t="-86364" r="-100342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2" t="-86364" r="-342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5563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7030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1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423991" cy="3302700"/>
          </a:xfrm>
        </p:spPr>
        <p:txBody>
          <a:bodyPr/>
          <a:lstStyle/>
          <a:p>
            <a:r>
              <a:rPr lang="en-US" altLang="zh-TW" dirty="0"/>
              <a:t>Knowledge of the geometric and inertia parameters is essential to achieving good control performance.</a:t>
            </a:r>
          </a:p>
          <a:p>
            <a:r>
              <a:rPr lang="en-US" altLang="zh-TW" dirty="0"/>
              <a:t>The payload or sensors attaching to </a:t>
            </a:r>
            <a:r>
              <a:rPr lang="en-US" altLang="zh-TW" dirty="0" err="1"/>
              <a:t>multirotors</a:t>
            </a:r>
            <a:r>
              <a:rPr lang="en-US" altLang="zh-TW" dirty="0"/>
              <a:t> may change the geometric and inertia parameters.</a:t>
            </a:r>
          </a:p>
          <a:p>
            <a:r>
              <a:rPr lang="en-US" altLang="zh-TW" dirty="0"/>
              <a:t>Some geometric and inertia parameters like moment of inertia can not be measured through instrument.</a:t>
            </a:r>
          </a:p>
          <a:p>
            <a:r>
              <a:rPr lang="en-US" altLang="zh-TW" dirty="0"/>
              <a:t>Existing adaptive control method can only guarantee the stability of </a:t>
            </a:r>
            <a:r>
              <a:rPr lang="en-US" altLang="zh-TW" dirty="0" err="1"/>
              <a:t>multirotors</a:t>
            </a:r>
            <a:r>
              <a:rPr lang="en-US" altLang="zh-TW" dirty="0"/>
              <a:t> system, can not ensure the parameters converge.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827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538095" y="4188032"/>
            <a:ext cx="360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noise and estimator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experiments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EEAF40-86C5-4057-9D96-6AD2BE958EBD}"/>
              </a:ext>
            </a:extLst>
          </p:cNvPr>
          <p:cNvSpPr txBox="1"/>
          <p:nvPr/>
        </p:nvSpPr>
        <p:spPr>
          <a:xfrm>
            <a:off x="4244083" y="4191182"/>
            <a:ext cx="3766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different initial values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experiments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1" y="1330022"/>
            <a:ext cx="3657600" cy="2743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2" y="1330022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37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8AE2C6-10EF-45CF-AB9A-28556FA3605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DBDA9E-C26D-4392-95FC-F6710737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Trajectory Generation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0721A2E3-AA88-4589-A048-8A82D88646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7546839" cy="3302700"/>
              </a:xfrm>
            </p:spPr>
            <p:txBody>
              <a:bodyPr/>
              <a:lstStyle/>
              <a:p>
                <a:r>
                  <a:rPr lang="en-US" altLang="zh-TW" dirty="0"/>
                  <a:t>Formulate the trajectory generation problem as a quadratic programming (QP) problem</a:t>
                </a:r>
              </a:p>
              <a:p>
                <a:pPr marL="114300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Write the trajectory passing through given waypoints as piecewise polynomial function of order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 ⋯,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400" dirty="0"/>
              </a:p>
              <a:p>
                <a:pPr marL="114300" indent="0">
                  <a:buNone/>
                </a:pPr>
                <a:r>
                  <a:rPr lang="en-US" altLang="zh-TW" sz="1400" dirty="0"/>
                  <a:t>        </a:t>
                </a:r>
                <a:r>
                  <a:rPr lang="en-US" altLang="zh-TW" sz="1600" dirty="0"/>
                  <a:t>with cost function and constraints defined as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400" dirty="0"/>
              </a:p>
              <a:p>
                <a:pPr marL="114300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0721A2E3-AA88-4589-A048-8A82D8864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7546839" cy="3302700"/>
              </a:xfrm>
              <a:blipFill>
                <a:blip r:embed="rId2"/>
                <a:stretch>
                  <a:fillRect b="-6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32382784-CBFB-4560-97B6-765C78F4E9DD}"/>
              </a:ext>
            </a:extLst>
          </p:cNvPr>
          <p:cNvGrpSpPr>
            <a:grpSpLocks noChangeAspect="1"/>
          </p:cNvGrpSpPr>
          <p:nvPr/>
        </p:nvGrpSpPr>
        <p:grpSpPr>
          <a:xfrm>
            <a:off x="5047464" y="3444237"/>
            <a:ext cx="2741622" cy="1293077"/>
            <a:chOff x="2808011" y="1342713"/>
            <a:chExt cx="5908866" cy="305227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1EE025-D2BC-4EC3-9B7D-EF07600AD435}"/>
                </a:ext>
              </a:extLst>
            </p:cNvPr>
            <p:cNvGrpSpPr/>
            <p:nvPr/>
          </p:nvGrpSpPr>
          <p:grpSpPr>
            <a:xfrm>
              <a:off x="2808011" y="2250656"/>
              <a:ext cx="5908866" cy="2144330"/>
              <a:chOff x="3009347" y="2376491"/>
              <a:chExt cx="5908866" cy="2144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66D69DE4-FEBE-4AF6-8C23-67B7AD371220}"/>
                      </a:ext>
                    </a:extLst>
                  </p:cNvPr>
                  <p:cNvSpPr txBox="1"/>
                  <p:nvPr/>
                </p:nvSpPr>
                <p:spPr>
                  <a:xfrm>
                    <a:off x="3009347" y="3605054"/>
                    <a:ext cx="2811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CCA3C73E-5E82-405E-8FA4-C4BBEA827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9347" y="3605054"/>
                    <a:ext cx="281166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565" r="-8696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604A9A8A-47D6-4173-A331-9600A4966A32}"/>
                      </a:ext>
                    </a:extLst>
                  </p:cNvPr>
                  <p:cNvSpPr txBox="1"/>
                  <p:nvPr/>
                </p:nvSpPr>
                <p:spPr>
                  <a:xfrm>
                    <a:off x="4765441" y="3708499"/>
                    <a:ext cx="27584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88F5D2AA-4906-4986-9D11-2EE01C900C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5441" y="3708499"/>
                    <a:ext cx="27584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2" r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B6D484C0-14CA-4597-AB0E-607287071E91}"/>
                      </a:ext>
                    </a:extLst>
                  </p:cNvPr>
                  <p:cNvSpPr txBox="1"/>
                  <p:nvPr/>
                </p:nvSpPr>
                <p:spPr>
                  <a:xfrm>
                    <a:off x="6363460" y="4059711"/>
                    <a:ext cx="2811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A83E4D1C-D715-427E-BDEA-931F91F43F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3460" y="4059711"/>
                    <a:ext cx="281166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565" r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4CC548A0-AEB8-4982-A66A-EDD6EA3EC94E}"/>
                      </a:ext>
                    </a:extLst>
                  </p:cNvPr>
                  <p:cNvSpPr txBox="1"/>
                  <p:nvPr/>
                </p:nvSpPr>
                <p:spPr>
                  <a:xfrm>
                    <a:off x="6729998" y="2950981"/>
                    <a:ext cx="5629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4CC548A0-AEB8-4982-A66A-EDD6EA3EC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9998" y="2950981"/>
                    <a:ext cx="56297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256" r="-62791" b="-13684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" name="Group 15">
                <a:extLst>
                  <a:ext uri="{FF2B5EF4-FFF2-40B4-BE49-F238E27FC236}">
                    <a16:creationId xmlns:a16="http://schemas.microsoft.com/office/drawing/2014/main" id="{56F4563D-A68E-497F-B3C4-294EC0858425}"/>
                  </a:ext>
                </a:extLst>
              </p:cNvPr>
              <p:cNvGrpSpPr/>
              <p:nvPr/>
            </p:nvGrpSpPr>
            <p:grpSpPr>
              <a:xfrm rot="16200000">
                <a:off x="4830657" y="836348"/>
                <a:ext cx="2144330" cy="5224615"/>
                <a:chOff x="6958235" y="859422"/>
                <a:chExt cx="2144330" cy="3563995"/>
              </a:xfrm>
            </p:grpSpPr>
            <p:grpSp>
              <p:nvGrpSpPr>
                <p:cNvPr id="22" name="群組 21">
                  <a:extLst>
                    <a:ext uri="{FF2B5EF4-FFF2-40B4-BE49-F238E27FC236}">
                      <a16:creationId xmlns:a16="http://schemas.microsoft.com/office/drawing/2014/main" id="{C5926712-EAF1-4CF7-B088-602E10968C0E}"/>
                    </a:ext>
                  </a:extLst>
                </p:cNvPr>
                <p:cNvGrpSpPr/>
                <p:nvPr/>
              </p:nvGrpSpPr>
              <p:grpSpPr>
                <a:xfrm>
                  <a:off x="7326204" y="859422"/>
                  <a:ext cx="1050081" cy="2305675"/>
                  <a:chOff x="7010400" y="1004894"/>
                  <a:chExt cx="1529089" cy="2730381"/>
                </a:xfrm>
              </p:grpSpPr>
              <p:sp>
                <p:nvSpPr>
                  <p:cNvPr id="28" name="Google Shape;183;p29">
                    <a:extLst>
                      <a:ext uri="{FF2B5EF4-FFF2-40B4-BE49-F238E27FC236}">
                        <a16:creationId xmlns:a16="http://schemas.microsoft.com/office/drawing/2014/main" id="{D4A1BE31-84B8-4020-97DD-DC9515F901FC}"/>
                      </a:ext>
                    </a:extLst>
                  </p:cNvPr>
                  <p:cNvSpPr/>
                  <p:nvPr/>
                </p:nvSpPr>
                <p:spPr>
                  <a:xfrm>
                    <a:off x="7010400" y="2377000"/>
                    <a:ext cx="1300850" cy="135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034" h="54331" extrusionOk="0">
                        <a:moveTo>
                          <a:pt x="0" y="54331"/>
                        </a:moveTo>
                        <a:cubicBezTo>
                          <a:pt x="8656" y="52334"/>
                          <a:pt x="50336" y="48671"/>
                          <a:pt x="51934" y="42346"/>
                        </a:cubicBezTo>
                        <a:cubicBezTo>
                          <a:pt x="53532" y="36021"/>
                          <a:pt x="13050" y="23437"/>
                          <a:pt x="9588" y="16379"/>
                        </a:cubicBezTo>
                        <a:cubicBezTo>
                          <a:pt x="6126" y="9321"/>
                          <a:pt x="27566" y="2730"/>
                          <a:pt x="31161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rgbClr val="00B0F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" name="Google Shape;184;p29">
                    <a:extLst>
                      <a:ext uri="{FF2B5EF4-FFF2-40B4-BE49-F238E27FC236}">
                        <a16:creationId xmlns:a16="http://schemas.microsoft.com/office/drawing/2014/main" id="{CEE83260-ADBB-456F-A2A4-E0DB5C6EE969}"/>
                      </a:ext>
                    </a:extLst>
                  </p:cNvPr>
                  <p:cNvSpPr/>
                  <p:nvPr/>
                </p:nvSpPr>
                <p:spPr>
                  <a:xfrm>
                    <a:off x="7763118" y="1004894"/>
                    <a:ext cx="776371" cy="1382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48" h="57127" extrusionOk="0">
                        <a:moveTo>
                          <a:pt x="0" y="57127"/>
                        </a:moveTo>
                        <a:cubicBezTo>
                          <a:pt x="4594" y="53731"/>
                          <a:pt x="26899" y="46274"/>
                          <a:pt x="27565" y="36753"/>
                        </a:cubicBezTo>
                        <a:cubicBezTo>
                          <a:pt x="28231" y="27232"/>
                          <a:pt x="7923" y="6126"/>
                          <a:pt x="3995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34">
                      <a:extLst>
                        <a:ext uri="{FF2B5EF4-FFF2-40B4-BE49-F238E27FC236}">
                          <a16:creationId xmlns:a16="http://schemas.microsoft.com/office/drawing/2014/main" id="{88F725E3-39DD-45DE-87ED-FD8A6AC3AEA2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8736051" y="1176335"/>
                      <a:ext cx="363698" cy="369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TW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TW" dirty="0"/>
                    </a:p>
                  </p:txBody>
                </p:sp>
              </mc:Choice>
              <mc:Fallback xmlns="">
                <p:sp>
                  <p:nvSpPr>
                    <p:cNvPr id="23" name="TextBox 34">
                      <a:extLst>
                        <a:ext uri="{FF2B5EF4-FFF2-40B4-BE49-F238E27FC236}">
                          <a16:creationId xmlns:a16="http://schemas.microsoft.com/office/drawing/2014/main" id="{88F725E3-39DD-45DE-87ED-FD8A6AC3AEA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8736051" y="1176335"/>
                      <a:ext cx="363698" cy="36933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9756" b="-88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35">
                      <a:extLst>
                        <a:ext uri="{FF2B5EF4-FFF2-40B4-BE49-F238E27FC236}">
                          <a16:creationId xmlns:a16="http://schemas.microsoft.com/office/drawing/2014/main" id="{0A4DBAFD-7FC9-4ADD-B685-6E6B23C736C5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8511305" y="2502411"/>
                      <a:ext cx="363698" cy="7265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TW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TW" dirty="0"/>
                    </a:p>
                  </p:txBody>
                </p:sp>
              </mc:Choice>
              <mc:Fallback xmlns="">
                <p:sp>
                  <p:nvSpPr>
                    <p:cNvPr id="24" name="TextBox 35">
                      <a:extLst>
                        <a:ext uri="{FF2B5EF4-FFF2-40B4-BE49-F238E27FC236}">
                          <a16:creationId xmlns:a16="http://schemas.microsoft.com/office/drawing/2014/main" id="{0A4DBAFD-7FC9-4ADD-B685-6E6B23C736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8511305" y="2502411"/>
                      <a:ext cx="363698" cy="72650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121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2B5AB22B-1F32-455A-8887-571055B5F64A}"/>
                    </a:ext>
                  </a:extLst>
                </p:cNvPr>
                <p:cNvSpPr/>
                <p:nvPr/>
              </p:nvSpPr>
              <p:spPr>
                <a:xfrm>
                  <a:off x="6958235" y="3175000"/>
                  <a:ext cx="915765" cy="673100"/>
                </a:xfrm>
                <a:custGeom>
                  <a:avLst/>
                  <a:gdLst>
                    <a:gd name="connsiteX0" fmla="*/ 318865 w 915765"/>
                    <a:gd name="connsiteY0" fmla="*/ 0 h 673100"/>
                    <a:gd name="connsiteX1" fmla="*/ 26765 w 915765"/>
                    <a:gd name="connsiteY1" fmla="*/ 279400 h 673100"/>
                    <a:gd name="connsiteX2" fmla="*/ 915765 w 915765"/>
                    <a:gd name="connsiteY2" fmla="*/ 673100 h 673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15765" h="673100">
                      <a:moveTo>
                        <a:pt x="318865" y="0"/>
                      </a:moveTo>
                      <a:cubicBezTo>
                        <a:pt x="123073" y="83608"/>
                        <a:pt x="-72718" y="167217"/>
                        <a:pt x="26765" y="279400"/>
                      </a:cubicBezTo>
                      <a:cubicBezTo>
                        <a:pt x="126248" y="391583"/>
                        <a:pt x="521006" y="532341"/>
                        <a:pt x="915765" y="67310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p:sp>
              <p:nvSpPr>
                <p:cNvPr id="26" name="Freeform 14">
                  <a:extLst>
                    <a:ext uri="{FF2B5EF4-FFF2-40B4-BE49-F238E27FC236}">
                      <a16:creationId xmlns:a16="http://schemas.microsoft.com/office/drawing/2014/main" id="{7B2C533C-030A-49C2-9F61-E498EE7BF873}"/>
                    </a:ext>
                  </a:extLst>
                </p:cNvPr>
                <p:cNvSpPr/>
                <p:nvPr/>
              </p:nvSpPr>
              <p:spPr>
                <a:xfrm>
                  <a:off x="7505700" y="3860800"/>
                  <a:ext cx="825446" cy="520700"/>
                </a:xfrm>
                <a:custGeom>
                  <a:avLst/>
                  <a:gdLst>
                    <a:gd name="connsiteX0" fmla="*/ 419100 w 825446"/>
                    <a:gd name="connsiteY0" fmla="*/ 0 h 520700"/>
                    <a:gd name="connsiteX1" fmla="*/ 812800 w 825446"/>
                    <a:gd name="connsiteY1" fmla="*/ 228600 h 520700"/>
                    <a:gd name="connsiteX2" fmla="*/ 0 w 825446"/>
                    <a:gd name="connsiteY2" fmla="*/ 520700 h 52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5446" h="520700">
                      <a:moveTo>
                        <a:pt x="419100" y="0"/>
                      </a:moveTo>
                      <a:cubicBezTo>
                        <a:pt x="650875" y="70908"/>
                        <a:pt x="882650" y="141817"/>
                        <a:pt x="812800" y="228600"/>
                      </a:cubicBezTo>
                      <a:cubicBezTo>
                        <a:pt x="742950" y="315383"/>
                        <a:pt x="371475" y="418041"/>
                        <a:pt x="0" y="520700"/>
                      </a:cubicBez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41">
                      <a:extLst>
                        <a:ext uri="{FF2B5EF4-FFF2-40B4-BE49-F238E27FC236}">
                          <a16:creationId xmlns:a16="http://schemas.microsoft.com/office/drawing/2014/main" id="{E43CD474-C8F3-41C5-89A7-281169F80D1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8551386" y="4056902"/>
                      <a:ext cx="36369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TW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lang="en-TW" dirty="0"/>
                    </a:p>
                  </p:txBody>
                </p:sp>
              </mc:Choice>
              <mc:Fallback xmlns="">
                <p:sp>
                  <p:nvSpPr>
                    <p:cNvPr id="27" name="TextBox 41">
                      <a:extLst>
                        <a:ext uri="{FF2B5EF4-FFF2-40B4-BE49-F238E27FC236}">
                          <a16:creationId xmlns:a16="http://schemas.microsoft.com/office/drawing/2014/main" id="{E43CD474-C8F3-41C5-89A7-281169F80D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8551386" y="4056902"/>
                      <a:ext cx="363698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29268" b="-8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8E3AE424-EC60-4315-9982-5586940E637F}"/>
                      </a:ext>
                    </a:extLst>
                  </p:cNvPr>
                  <p:cNvSpPr txBox="1"/>
                  <p:nvPr/>
                </p:nvSpPr>
                <p:spPr>
                  <a:xfrm>
                    <a:off x="8576581" y="3862023"/>
                    <a:ext cx="3416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88B52A7D-298A-4765-826F-9337D79DE2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6581" y="3862023"/>
                    <a:ext cx="341632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071" r="-1786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流程圖: 接點 16">
                <a:extLst>
                  <a:ext uri="{FF2B5EF4-FFF2-40B4-BE49-F238E27FC236}">
                    <a16:creationId xmlns:a16="http://schemas.microsoft.com/office/drawing/2014/main" id="{C1E63A16-28D9-4587-88B9-0BF9B1DE377C}"/>
                  </a:ext>
                </a:extLst>
              </p:cNvPr>
              <p:cNvSpPr/>
              <p:nvPr/>
            </p:nvSpPr>
            <p:spPr>
              <a:xfrm>
                <a:off x="4944540" y="3587149"/>
                <a:ext cx="72000" cy="72000"/>
              </a:xfrm>
              <a:prstGeom prst="flowChartConnector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流程圖: 接點 17">
                <a:extLst>
                  <a:ext uri="{FF2B5EF4-FFF2-40B4-BE49-F238E27FC236}">
                    <a16:creationId xmlns:a16="http://schemas.microsoft.com/office/drawing/2014/main" id="{1209577E-3D1A-474F-A88C-76A8326A1293}"/>
                  </a:ext>
                </a:extLst>
              </p:cNvPr>
              <p:cNvSpPr/>
              <p:nvPr/>
            </p:nvSpPr>
            <p:spPr>
              <a:xfrm>
                <a:off x="6630404" y="4126210"/>
                <a:ext cx="72000" cy="72000"/>
              </a:xfrm>
              <a:prstGeom prst="flowChartConnector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流程圖: 接點 18">
                <a:extLst>
                  <a:ext uri="{FF2B5EF4-FFF2-40B4-BE49-F238E27FC236}">
                    <a16:creationId xmlns:a16="http://schemas.microsoft.com/office/drawing/2014/main" id="{10F47806-9800-4A20-8ED6-380698D5CF70}"/>
                  </a:ext>
                </a:extLst>
              </p:cNvPr>
              <p:cNvSpPr/>
              <p:nvPr/>
            </p:nvSpPr>
            <p:spPr>
              <a:xfrm>
                <a:off x="7672353" y="3513975"/>
                <a:ext cx="72000" cy="72000"/>
              </a:xfrm>
              <a:prstGeom prst="flowChartConnector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流程圖: 接點 19">
                <a:extLst>
                  <a:ext uri="{FF2B5EF4-FFF2-40B4-BE49-F238E27FC236}">
                    <a16:creationId xmlns:a16="http://schemas.microsoft.com/office/drawing/2014/main" id="{86FF2C0F-24D3-4593-901E-2F8D9B088F69}"/>
                  </a:ext>
                </a:extLst>
              </p:cNvPr>
              <p:cNvSpPr/>
              <p:nvPr/>
            </p:nvSpPr>
            <p:spPr>
              <a:xfrm>
                <a:off x="8443131" y="3973356"/>
                <a:ext cx="72000" cy="72000"/>
              </a:xfrm>
              <a:prstGeom prst="flowChartConnector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流程圖: 接點 20">
                <a:extLst>
                  <a:ext uri="{FF2B5EF4-FFF2-40B4-BE49-F238E27FC236}">
                    <a16:creationId xmlns:a16="http://schemas.microsoft.com/office/drawing/2014/main" id="{8EA9C5DE-85E1-4F8F-8B4D-F4995057B46E}"/>
                  </a:ext>
                </a:extLst>
              </p:cNvPr>
              <p:cNvSpPr/>
              <p:nvPr/>
            </p:nvSpPr>
            <p:spPr>
              <a:xfrm>
                <a:off x="3265537" y="3532488"/>
                <a:ext cx="72000" cy="72000"/>
              </a:xfrm>
              <a:prstGeom prst="flowChartConnector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3F5FB0E-3F3E-4CB0-BE24-5980A2753584}"/>
                </a:ext>
              </a:extLst>
            </p:cNvPr>
            <p:cNvGrpSpPr/>
            <p:nvPr/>
          </p:nvGrpSpPr>
          <p:grpSpPr>
            <a:xfrm>
              <a:off x="5463779" y="1342713"/>
              <a:ext cx="3172455" cy="1092758"/>
              <a:chOff x="5463779" y="1342713"/>
              <a:chExt cx="3172455" cy="10927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12C61C7-1F90-4F5B-A642-6D5D8716B6E8}"/>
                      </a:ext>
                    </a:extLst>
                  </p:cNvPr>
                  <p:cNvSpPr txBox="1"/>
                  <p:nvPr/>
                </p:nvSpPr>
                <p:spPr>
                  <a:xfrm>
                    <a:off x="5463779" y="1342713"/>
                    <a:ext cx="19243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𝑤𝑎𝑦𝑝𝑜𝑖𝑛𝑡𝑠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12C61C7-1F90-4F5B-A642-6D5D8716B6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3779" y="1342713"/>
                    <a:ext cx="192437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803" r="-68707" b="-14736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655DF975-32CA-4813-8C52-53816858EB26}"/>
                      </a:ext>
                    </a:extLst>
                  </p:cNvPr>
                  <p:cNvSpPr txBox="1"/>
                  <p:nvPr/>
                </p:nvSpPr>
                <p:spPr>
                  <a:xfrm>
                    <a:off x="5471443" y="1926921"/>
                    <a:ext cx="3164791" cy="5085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𝑡𝑟𝑎𝑗𝑒𝑐𝑡𝑜𝑟𝑦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655DF975-32CA-4813-8C52-53816858E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1443" y="1926921"/>
                    <a:ext cx="3164791" cy="50855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245" r="-2490" b="-3428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219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8AE2C6-10EF-45CF-AB9A-28556FA3605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32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DBDA9E-C26D-4392-95FC-F6710737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Trajectory Generation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21A2E3-AA88-4589-A048-8A82D8864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waypoints are given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58217B2-6CBB-45AE-8EDB-FA3B3298162E}"/>
                  </a:ext>
                </a:extLst>
              </p:cNvPr>
              <p:cNvSpPr txBox="1"/>
              <p:nvPr/>
            </p:nvSpPr>
            <p:spPr>
              <a:xfrm>
                <a:off x="876790" y="1862171"/>
                <a:ext cx="691151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58217B2-6CBB-45AE-8EDB-FA3B32981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90" y="1862171"/>
                <a:ext cx="691151" cy="359266"/>
              </a:xfrm>
              <a:prstGeom prst="rect">
                <a:avLst/>
              </a:prstGeom>
              <a:blipFill>
                <a:blip r:embed="rId2"/>
                <a:stretch>
                  <a:fillRect l="-5310" b="-15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08C19B5E-EA1A-47CC-AA58-B8D107C3DBD1}"/>
                  </a:ext>
                </a:extLst>
              </p:cNvPr>
              <p:cNvSpPr txBox="1"/>
              <p:nvPr/>
            </p:nvSpPr>
            <p:spPr>
              <a:xfrm>
                <a:off x="1803427" y="1862171"/>
                <a:ext cx="957890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08C19B5E-EA1A-47CC-AA58-B8D107C3D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427" y="1862171"/>
                <a:ext cx="957890" cy="359266"/>
              </a:xfrm>
              <a:prstGeom prst="rect">
                <a:avLst/>
              </a:prstGeom>
              <a:blipFill>
                <a:blip r:embed="rId3"/>
                <a:stretch>
                  <a:fillRect l="-3822" b="-15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42ECD26-0857-4E94-A9F0-4023118235D2}"/>
                  </a:ext>
                </a:extLst>
              </p:cNvPr>
              <p:cNvSpPr txBox="1"/>
              <p:nvPr/>
            </p:nvSpPr>
            <p:spPr>
              <a:xfrm>
                <a:off x="2996803" y="1862171"/>
                <a:ext cx="827406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42ECD26-0857-4E94-A9F0-402311823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803" y="1862171"/>
                <a:ext cx="827406" cy="359266"/>
              </a:xfrm>
              <a:prstGeom prst="rect">
                <a:avLst/>
              </a:prstGeom>
              <a:blipFill>
                <a:blip r:embed="rId4"/>
                <a:stretch>
                  <a:fillRect l="-4444" b="-15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720CBED-EA88-4E67-B542-9CCF7C236DB2}"/>
                  </a:ext>
                </a:extLst>
              </p:cNvPr>
              <p:cNvSpPr txBox="1"/>
              <p:nvPr/>
            </p:nvSpPr>
            <p:spPr>
              <a:xfrm>
                <a:off x="4059695" y="1862171"/>
                <a:ext cx="962058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720CBED-EA88-4E67-B542-9CCF7C236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695" y="1862171"/>
                <a:ext cx="962058" cy="359266"/>
              </a:xfrm>
              <a:prstGeom prst="rect">
                <a:avLst/>
              </a:prstGeom>
              <a:blipFill>
                <a:blip r:embed="rId5"/>
                <a:stretch>
                  <a:fillRect l="-3797" b="-15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666DEF7-B904-42D2-A89A-CEE58CFCAD27}"/>
                  </a:ext>
                </a:extLst>
              </p:cNvPr>
              <p:cNvSpPr txBox="1"/>
              <p:nvPr/>
            </p:nvSpPr>
            <p:spPr>
              <a:xfrm>
                <a:off x="5257239" y="1862171"/>
                <a:ext cx="689868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666DEF7-B904-42D2-A89A-CEE58CFCA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239" y="1862171"/>
                <a:ext cx="689868" cy="359266"/>
              </a:xfrm>
              <a:prstGeom prst="rect">
                <a:avLst/>
              </a:prstGeom>
              <a:blipFill>
                <a:blip r:embed="rId6"/>
                <a:stretch>
                  <a:fillRect l="-4386" b="-15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版面配置區 3">
            <a:extLst>
              <a:ext uri="{FF2B5EF4-FFF2-40B4-BE49-F238E27FC236}">
                <a16:creationId xmlns:a16="http://schemas.microsoft.com/office/drawing/2014/main" id="{6336D23C-A9CA-4098-8F2A-2D0A537FC88D}"/>
              </a:ext>
            </a:extLst>
          </p:cNvPr>
          <p:cNvSpPr txBox="1">
            <a:spLocks/>
          </p:cNvSpPr>
          <p:nvPr/>
        </p:nvSpPr>
        <p:spPr>
          <a:xfrm>
            <a:off x="311700" y="2307198"/>
            <a:ext cx="7477386" cy="52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dirty="0"/>
              <a:t>The desired trajectory is generation as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91527F69-FC64-43C2-8DEB-39D4F9017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503" y="2733207"/>
            <a:ext cx="2946993" cy="22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21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33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Tracking Performance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470697" y="4064999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Position tracking performance of the multirotor using ICL controller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DB1B67-688E-444D-AC27-EBA8B9A6FD12}"/>
              </a:ext>
            </a:extLst>
          </p:cNvPr>
          <p:cNvSpPr txBox="1"/>
          <p:nvPr/>
        </p:nvSpPr>
        <p:spPr>
          <a:xfrm>
            <a:off x="4332492" y="406147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Velocity tracking performance of the multirotor using ICL controller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7" y="1325324"/>
            <a:ext cx="3657599" cy="2743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96" y="1325324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56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Comparison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470696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ICL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DB1B67-688E-444D-AC27-EBA8B9A6FD12}"/>
              </a:ext>
            </a:extLst>
          </p:cNvPr>
          <p:cNvSpPr txBox="1"/>
          <p:nvPr/>
        </p:nvSpPr>
        <p:spPr>
          <a:xfrm>
            <a:off x="4231750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geometric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96" y="1325324"/>
            <a:ext cx="3657600" cy="274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2" y="1325324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27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35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Comparison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470696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ICL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DB1B67-688E-444D-AC27-EBA8B9A6FD12}"/>
              </a:ext>
            </a:extLst>
          </p:cNvPr>
          <p:cNvSpPr txBox="1"/>
          <p:nvPr/>
        </p:nvSpPr>
        <p:spPr>
          <a:xfrm>
            <a:off x="4231750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geometric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3" y="1325324"/>
            <a:ext cx="3657600" cy="2743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96" y="132723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12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36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Comparison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470696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ICL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DB1B67-688E-444D-AC27-EBA8B9A6FD12}"/>
              </a:ext>
            </a:extLst>
          </p:cNvPr>
          <p:cNvSpPr txBox="1"/>
          <p:nvPr/>
        </p:nvSpPr>
        <p:spPr>
          <a:xfrm>
            <a:off x="4231750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geometric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3" y="1325324"/>
            <a:ext cx="3657600" cy="2743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96" y="1325324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1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800" dirty="0"/>
              <a:t>– Video</a:t>
            </a:r>
            <a:r>
              <a:rPr lang="zh-TW" altLang="en-US" sz="2800" dirty="0"/>
              <a:t> </a:t>
            </a:r>
            <a:r>
              <a:rPr lang="en-US" altLang="zh-TW" sz="2800" dirty="0"/>
              <a:t>(ICL controller)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340061-3BC5-481A-BC94-BDE7759A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1149077"/>
            <a:ext cx="6597227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90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800" dirty="0"/>
              <a:t>– Video (adaptive controller)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39AE11-897F-4FE0-BD54-268E7BBC0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1148417"/>
            <a:ext cx="6598400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9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800" dirty="0"/>
              <a:t>– Video (geometric controller)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EFA58C-25C6-4EF8-8A35-1A0F6BDB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1148417"/>
            <a:ext cx="6598400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3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2000" dirty="0"/>
              <a:t>-</a:t>
            </a:r>
            <a:r>
              <a:rPr lang="en-US" altLang="zh-TW" dirty="0"/>
              <a:t> </a:t>
            </a:r>
            <a:r>
              <a:rPr lang="en-US" altLang="zh-TW" sz="2000" dirty="0"/>
              <a:t>Definition of Symbols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88E30CFB-15DD-4CDB-9685-354D97E595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147824"/>
                  </p:ext>
                </p:extLst>
              </p:nvPr>
            </p:nvGraphicFramePr>
            <p:xfrm>
              <a:off x="437703" y="1179546"/>
              <a:ext cx="4156212" cy="3713480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310868">
                      <a:extLst>
                        <a:ext uri="{9D8B030D-6E8A-4147-A177-3AD203B41FA5}">
                          <a16:colId xmlns:a16="http://schemas.microsoft.com/office/drawing/2014/main" val="1466688408"/>
                        </a:ext>
                      </a:extLst>
                    </a:gridCol>
                    <a:gridCol w="2845344">
                      <a:extLst>
                        <a:ext uri="{9D8B030D-6E8A-4147-A177-3AD203B41FA5}">
                          <a16:colId xmlns:a16="http://schemas.microsoft.com/office/drawing/2014/main" val="16418658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Symbol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Description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704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Position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597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Velocity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0257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Rotation matrix from the body-fixed frame to the inertial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7290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Angular velocity in the body-fixed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1278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Net thrust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6173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896978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Mass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9851379"/>
                      </a:ext>
                    </a:extLst>
                  </a:tr>
                  <a:tr h="27305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9874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88E30CFB-15DD-4CDB-9685-354D97E595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147824"/>
                  </p:ext>
                </p:extLst>
              </p:nvPr>
            </p:nvGraphicFramePr>
            <p:xfrm>
              <a:off x="437703" y="1179546"/>
              <a:ext cx="4156212" cy="3713480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310868">
                      <a:extLst>
                        <a:ext uri="{9D8B030D-6E8A-4147-A177-3AD203B41FA5}">
                          <a16:colId xmlns:a16="http://schemas.microsoft.com/office/drawing/2014/main" val="1466688408"/>
                        </a:ext>
                      </a:extLst>
                    </a:gridCol>
                    <a:gridCol w="2845344">
                      <a:extLst>
                        <a:ext uri="{9D8B030D-6E8A-4147-A177-3AD203B41FA5}">
                          <a16:colId xmlns:a16="http://schemas.microsoft.com/office/drawing/2014/main" val="16418658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Symbol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Description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704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01639" r="-218605" b="-8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Position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597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01639" r="-218605" b="-7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Velocity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02579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16471" r="-218605" b="-4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Rotation matrix from the body-fixed frame to the inertial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729003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16471" r="-218605" b="-3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Angular velocity in the body-fixed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1278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80328" r="-218605" b="-3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Net thrust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6173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680328" r="-218605" b="-2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89697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952000" r="-218605" b="-1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Mass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985137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618824" r="-218605" b="-1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98742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id="{05385ADB-7B7C-4DF9-B3C0-5566F9DE781B}"/>
              </a:ext>
            </a:extLst>
          </p:cNvPr>
          <p:cNvGrpSpPr/>
          <p:nvPr/>
        </p:nvGrpSpPr>
        <p:grpSpPr>
          <a:xfrm>
            <a:off x="4757529" y="1179546"/>
            <a:ext cx="2928731" cy="2900714"/>
            <a:chOff x="3505620" y="1330543"/>
            <a:chExt cx="4552814" cy="457938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622AEF4-DD42-4B5A-8527-034392BFECFE}"/>
                </a:ext>
              </a:extLst>
            </p:cNvPr>
            <p:cNvGrpSpPr/>
            <p:nvPr/>
          </p:nvGrpSpPr>
          <p:grpSpPr>
            <a:xfrm>
              <a:off x="3505620" y="2050007"/>
              <a:ext cx="4552814" cy="3859918"/>
              <a:chOff x="3505620" y="2050007"/>
              <a:chExt cx="4552814" cy="3859918"/>
            </a:xfrm>
          </p:grpSpPr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BB8F6520-4265-42FF-BD82-ECBF6837B3D7}"/>
                  </a:ext>
                </a:extLst>
              </p:cNvPr>
              <p:cNvCxnSpPr/>
              <p:nvPr/>
            </p:nvCxnSpPr>
            <p:spPr>
              <a:xfrm flipV="1">
                <a:off x="6062242" y="2591180"/>
                <a:ext cx="241637" cy="676190"/>
              </a:xfrm>
              <a:prstGeom prst="straightConnector1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DE1D25BB-BA52-4603-B1DD-064E0FFBAE0C}"/>
                  </a:ext>
                </a:extLst>
              </p:cNvPr>
              <p:cNvGrpSpPr/>
              <p:nvPr/>
            </p:nvGrpSpPr>
            <p:grpSpPr>
              <a:xfrm>
                <a:off x="3505620" y="4331337"/>
                <a:ext cx="1184167" cy="1578588"/>
                <a:chOff x="3584255" y="4351844"/>
                <a:chExt cx="1184167" cy="1578588"/>
              </a:xfrm>
            </p:grpSpPr>
            <p:cxnSp>
              <p:nvCxnSpPr>
                <p:cNvPr id="53" name="直線單箭頭接點 52">
                  <a:extLst>
                    <a:ext uri="{FF2B5EF4-FFF2-40B4-BE49-F238E27FC236}">
                      <a16:creationId xmlns:a16="http://schemas.microsoft.com/office/drawing/2014/main" id="{7DBB4775-B097-4C6B-8135-37B9E4993B24}"/>
                    </a:ext>
                  </a:extLst>
                </p:cNvPr>
                <p:cNvCxnSpPr/>
                <p:nvPr/>
              </p:nvCxnSpPr>
              <p:spPr>
                <a:xfrm flipH="1">
                  <a:off x="3591398" y="4806706"/>
                  <a:ext cx="1" cy="810317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單箭頭接點 53">
                  <a:extLst>
                    <a:ext uri="{FF2B5EF4-FFF2-40B4-BE49-F238E27FC236}">
                      <a16:creationId xmlns:a16="http://schemas.microsoft.com/office/drawing/2014/main" id="{9832C65A-4E30-4C3B-99F9-B2853962EE72}"/>
                    </a:ext>
                  </a:extLst>
                </p:cNvPr>
                <p:cNvCxnSpPr/>
                <p:nvPr/>
              </p:nvCxnSpPr>
              <p:spPr>
                <a:xfrm flipV="1">
                  <a:off x="3584255" y="4566211"/>
                  <a:ext cx="674917" cy="251461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單箭頭接點 54">
                  <a:extLst>
                    <a:ext uri="{FF2B5EF4-FFF2-40B4-BE49-F238E27FC236}">
                      <a16:creationId xmlns:a16="http://schemas.microsoft.com/office/drawing/2014/main" id="{64854B75-74F6-4078-A78E-BA4ACF3CE0BC}"/>
                    </a:ext>
                  </a:extLst>
                </p:cNvPr>
                <p:cNvCxnSpPr/>
                <p:nvPr/>
              </p:nvCxnSpPr>
              <p:spPr>
                <a:xfrm>
                  <a:off x="3584257" y="4811470"/>
                  <a:ext cx="674915" cy="336489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文字方塊 55">
                      <a:extLst>
                        <a:ext uri="{FF2B5EF4-FFF2-40B4-BE49-F238E27FC236}">
                          <a16:creationId xmlns:a16="http://schemas.microsoft.com/office/drawing/2014/main" id="{E4FEFA99-6D29-4177-B7F3-507F7AE9F3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3079" y="4351844"/>
                      <a:ext cx="315343" cy="3105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61" name="文字方塊 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3079" y="4351844"/>
                      <a:ext cx="315343" cy="31059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9608" r="-5882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文字方塊 56">
                      <a:extLst>
                        <a:ext uri="{FF2B5EF4-FFF2-40B4-BE49-F238E27FC236}">
                          <a16:creationId xmlns:a16="http://schemas.microsoft.com/office/drawing/2014/main" id="{EBF7185A-F43F-420A-BE94-549A58B2D8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92032" y="5106419"/>
                      <a:ext cx="277960" cy="3105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68" name="文字方塊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2032" y="5106419"/>
                      <a:ext cx="277960" cy="31059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0000" r="-6667" b="-156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文字方塊 57">
                      <a:extLst>
                        <a:ext uri="{FF2B5EF4-FFF2-40B4-BE49-F238E27FC236}">
                          <a16:creationId xmlns:a16="http://schemas.microsoft.com/office/drawing/2014/main" id="{3E1BD247-463C-4046-A807-49954FAE24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9281" y="5619834"/>
                      <a:ext cx="305918" cy="3105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69" name="文字方塊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19281" y="5619834"/>
                      <a:ext cx="305918" cy="31059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0000" t="-46000" r="-66000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0C98ABF-1B36-479F-9125-1BBA58CC270D}"/>
                  </a:ext>
                </a:extLst>
              </p:cNvPr>
              <p:cNvGrpSpPr/>
              <p:nvPr/>
            </p:nvGrpSpPr>
            <p:grpSpPr>
              <a:xfrm rot="450511">
                <a:off x="3987286" y="2050007"/>
                <a:ext cx="4071148" cy="2420935"/>
                <a:chOff x="4069712" y="1519843"/>
                <a:chExt cx="4071148" cy="2420935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E724AB5A-98ED-414A-89BA-372AD7CFD001}"/>
                    </a:ext>
                  </a:extLst>
                </p:cNvPr>
                <p:cNvSpPr/>
                <p:nvPr/>
              </p:nvSpPr>
              <p:spPr>
                <a:xfrm rot="3480000">
                  <a:off x="7245158" y="3220341"/>
                  <a:ext cx="720436" cy="72043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34" name="群組 33">
                  <a:extLst>
                    <a:ext uri="{FF2B5EF4-FFF2-40B4-BE49-F238E27FC236}">
                      <a16:creationId xmlns:a16="http://schemas.microsoft.com/office/drawing/2014/main" id="{563696E8-F385-4109-A507-72F13137D7BE}"/>
                    </a:ext>
                  </a:extLst>
                </p:cNvPr>
                <p:cNvGrpSpPr/>
                <p:nvPr/>
              </p:nvGrpSpPr>
              <p:grpSpPr>
                <a:xfrm>
                  <a:off x="4069712" y="1519843"/>
                  <a:ext cx="4071148" cy="2168613"/>
                  <a:chOff x="4069712" y="1519843"/>
                  <a:chExt cx="4071148" cy="2168613"/>
                </a:xfrm>
              </p:grpSpPr>
              <p:grpSp>
                <p:nvGrpSpPr>
                  <p:cNvPr id="35" name="群組 34">
                    <a:extLst>
                      <a:ext uri="{FF2B5EF4-FFF2-40B4-BE49-F238E27FC236}">
                        <a16:creationId xmlns:a16="http://schemas.microsoft.com/office/drawing/2014/main" id="{11FE43B5-4C6A-4912-A666-EF1D9BCC18D8}"/>
                      </a:ext>
                    </a:extLst>
                  </p:cNvPr>
                  <p:cNvGrpSpPr/>
                  <p:nvPr/>
                </p:nvGrpSpPr>
                <p:grpSpPr>
                  <a:xfrm>
                    <a:off x="7420423" y="1804116"/>
                    <a:ext cx="720437" cy="720436"/>
                    <a:chOff x="7420423" y="1804116"/>
                    <a:chExt cx="720437" cy="720436"/>
                  </a:xfrm>
                </p:grpSpPr>
                <p:sp>
                  <p:nvSpPr>
                    <p:cNvPr id="51" name="橢圓 50">
                      <a:extLst>
                        <a:ext uri="{FF2B5EF4-FFF2-40B4-BE49-F238E27FC236}">
                          <a16:creationId xmlns:a16="http://schemas.microsoft.com/office/drawing/2014/main" id="{12602ED2-0BFA-408E-AA85-0CCE62105BE1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7420424" y="1804115"/>
                      <a:ext cx="720436" cy="720437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2" name="橢圓 51">
                      <a:extLst>
                        <a:ext uri="{FF2B5EF4-FFF2-40B4-BE49-F238E27FC236}">
                          <a16:creationId xmlns:a16="http://schemas.microsoft.com/office/drawing/2014/main" id="{086A5F9B-A142-45CA-AF0B-425E8DA5ECE0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7745227" y="2143243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36" name="群組 35">
                    <a:extLst>
                      <a:ext uri="{FF2B5EF4-FFF2-40B4-BE49-F238E27FC236}">
                        <a16:creationId xmlns:a16="http://schemas.microsoft.com/office/drawing/2014/main" id="{35C212DD-5758-4A66-BC33-95174E7A3FC5}"/>
                      </a:ext>
                    </a:extLst>
                  </p:cNvPr>
                  <p:cNvGrpSpPr/>
                  <p:nvPr/>
                </p:nvGrpSpPr>
                <p:grpSpPr>
                  <a:xfrm>
                    <a:off x="4390010" y="1519843"/>
                    <a:ext cx="720437" cy="720436"/>
                    <a:chOff x="4390010" y="1519843"/>
                    <a:chExt cx="720437" cy="720436"/>
                  </a:xfrm>
                </p:grpSpPr>
                <p:sp>
                  <p:nvSpPr>
                    <p:cNvPr id="49" name="橢圓 48">
                      <a:extLst>
                        <a:ext uri="{FF2B5EF4-FFF2-40B4-BE49-F238E27FC236}">
                          <a16:creationId xmlns:a16="http://schemas.microsoft.com/office/drawing/2014/main" id="{E90999EE-07A7-4153-A139-DF9E9E89F415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390011" y="1519842"/>
                      <a:ext cx="720436" cy="720437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0" name="橢圓 49">
                      <a:extLst>
                        <a:ext uri="{FF2B5EF4-FFF2-40B4-BE49-F238E27FC236}">
                          <a16:creationId xmlns:a16="http://schemas.microsoft.com/office/drawing/2014/main" id="{BF883B1D-5E7D-483D-B6F3-4155F80724C5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714229" y="184405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37" name="群組 36">
                    <a:extLst>
                      <a:ext uri="{FF2B5EF4-FFF2-40B4-BE49-F238E27FC236}">
                        <a16:creationId xmlns:a16="http://schemas.microsoft.com/office/drawing/2014/main" id="{C45788C8-9AEE-48DA-BB1A-C8FB2140050F}"/>
                      </a:ext>
                    </a:extLst>
                  </p:cNvPr>
                  <p:cNvGrpSpPr/>
                  <p:nvPr/>
                </p:nvGrpSpPr>
                <p:grpSpPr>
                  <a:xfrm>
                    <a:off x="4069712" y="2968020"/>
                    <a:ext cx="720437" cy="720436"/>
                    <a:chOff x="4346886" y="1318706"/>
                    <a:chExt cx="720437" cy="720436"/>
                  </a:xfrm>
                </p:grpSpPr>
                <p:sp>
                  <p:nvSpPr>
                    <p:cNvPr id="47" name="橢圓 46">
                      <a:extLst>
                        <a:ext uri="{FF2B5EF4-FFF2-40B4-BE49-F238E27FC236}">
                          <a16:creationId xmlns:a16="http://schemas.microsoft.com/office/drawing/2014/main" id="{AD740B1D-4BF6-478E-9842-FDEB420704F4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346887" y="1318705"/>
                      <a:ext cx="720436" cy="720437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48" name="橢圓 47">
                      <a:extLst>
                        <a:ext uri="{FF2B5EF4-FFF2-40B4-BE49-F238E27FC236}">
                          <a16:creationId xmlns:a16="http://schemas.microsoft.com/office/drawing/2014/main" id="{8B52E24A-474A-4E11-B863-AF2CEAA25ED7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671105" y="16429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文字方塊 37">
                        <a:extLst>
                          <a:ext uri="{FF2B5EF4-FFF2-40B4-BE49-F238E27FC236}">
                            <a16:creationId xmlns:a16="http://schemas.microsoft.com/office/drawing/2014/main" id="{E9D9DBAB-024D-423B-88CF-2FC3946BB086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149489">
                        <a:off x="6822958" y="2767831"/>
                        <a:ext cx="217175" cy="24160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8" name="文字方塊 37">
                        <a:extLst>
                          <a:ext uri="{FF2B5EF4-FFF2-40B4-BE49-F238E27FC236}">
                            <a16:creationId xmlns:a16="http://schemas.microsoft.com/office/drawing/2014/main" id="{E9D9DBAB-024D-423B-88CF-2FC3946BB08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1149489">
                        <a:off x="6822958" y="2767831"/>
                        <a:ext cx="217175" cy="24160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3478" r="-43478" b="-8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文字方塊 38">
                        <a:extLst>
                          <a:ext uri="{FF2B5EF4-FFF2-40B4-BE49-F238E27FC236}">
                            <a16:creationId xmlns:a16="http://schemas.microsoft.com/office/drawing/2014/main" id="{04FFD0F2-4387-470D-BF99-6814D6B0401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149489">
                        <a:off x="6047111" y="3415499"/>
                        <a:ext cx="239746" cy="24160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78" name="文字方塊 7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1149489">
                        <a:off x="6047111" y="3415499"/>
                        <a:ext cx="239746" cy="24160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7949" t="-32500" r="-61538" b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文字方塊 39">
                        <a:extLst>
                          <a:ext uri="{FF2B5EF4-FFF2-40B4-BE49-F238E27FC236}">
                            <a16:creationId xmlns:a16="http://schemas.microsoft.com/office/drawing/2014/main" id="{55A9EBA3-5900-4445-A588-CD97E708007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149489">
                        <a:off x="6601390" y="2045775"/>
                        <a:ext cx="246734" cy="24160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0" name="文字方塊 39">
                        <a:extLst>
                          <a:ext uri="{FF2B5EF4-FFF2-40B4-BE49-F238E27FC236}">
                            <a16:creationId xmlns:a16="http://schemas.microsoft.com/office/drawing/2014/main" id="{55A9EBA3-5900-4445-A588-CD97E70800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1149489">
                        <a:off x="6601390" y="2045775"/>
                        <a:ext cx="246734" cy="241605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8462" t="-52000" r="-80769" b="-8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1" name="直線接點 40">
                    <a:extLst>
                      <a:ext uri="{FF2B5EF4-FFF2-40B4-BE49-F238E27FC236}">
                        <a16:creationId xmlns:a16="http://schemas.microsoft.com/office/drawing/2014/main" id="{4057872E-E5F4-4CE5-A257-0DECF9A8F3D3}"/>
                      </a:ext>
                    </a:extLst>
                  </p:cNvPr>
                  <p:cNvCxnSpPr/>
                  <p:nvPr/>
                </p:nvCxnSpPr>
                <p:spPr>
                  <a:xfrm rot="21149489" flipV="1">
                    <a:off x="4721932" y="2432273"/>
                    <a:ext cx="2782000" cy="6570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接點 41">
                    <a:extLst>
                      <a:ext uri="{FF2B5EF4-FFF2-40B4-BE49-F238E27FC236}">
                        <a16:creationId xmlns:a16="http://schemas.microsoft.com/office/drawing/2014/main" id="{16D123FA-750C-43FA-BAF1-9AFF9663409C}"/>
                      </a:ext>
                    </a:extLst>
                  </p:cNvPr>
                  <p:cNvCxnSpPr/>
                  <p:nvPr/>
                </p:nvCxnSpPr>
                <p:spPr>
                  <a:xfrm rot="21149489">
                    <a:off x="5122818" y="1868024"/>
                    <a:ext cx="2066576" cy="176026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單箭頭接點 42">
                    <a:extLst>
                      <a:ext uri="{FF2B5EF4-FFF2-40B4-BE49-F238E27FC236}">
                        <a16:creationId xmlns:a16="http://schemas.microsoft.com/office/drawing/2014/main" id="{4E9430C7-9AED-4960-BD9D-C5B09E8BCB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40779" y="2533650"/>
                    <a:ext cx="575044" cy="214130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單箭頭接點 43">
                    <a:extLst>
                      <a:ext uri="{FF2B5EF4-FFF2-40B4-BE49-F238E27FC236}">
                        <a16:creationId xmlns:a16="http://schemas.microsoft.com/office/drawing/2014/main" id="{730DFF5E-A92F-4E45-8295-9ADF0C0F1D9A}"/>
                      </a:ext>
                    </a:extLst>
                  </p:cNvPr>
                  <p:cNvCxnSpPr/>
                  <p:nvPr/>
                </p:nvCxnSpPr>
                <p:spPr>
                  <a:xfrm>
                    <a:off x="6140779" y="2738782"/>
                    <a:ext cx="510145" cy="327722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單箭頭接點 44">
                    <a:extLst>
                      <a:ext uri="{FF2B5EF4-FFF2-40B4-BE49-F238E27FC236}">
                        <a16:creationId xmlns:a16="http://schemas.microsoft.com/office/drawing/2014/main" id="{177ECFC8-82EC-478C-BE88-B3EA6F175B82}"/>
                      </a:ext>
                    </a:extLst>
                  </p:cNvPr>
                  <p:cNvCxnSpPr/>
                  <p:nvPr/>
                </p:nvCxnSpPr>
                <p:spPr>
                  <a:xfrm rot="21149489" flipH="1">
                    <a:off x="5951649" y="2748027"/>
                    <a:ext cx="241475" cy="675972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橢圓 45">
                    <a:extLst>
                      <a:ext uri="{FF2B5EF4-FFF2-40B4-BE49-F238E27FC236}">
                        <a16:creationId xmlns:a16="http://schemas.microsoft.com/office/drawing/2014/main" id="{38D3770E-40E1-4802-801B-F0476C416DF2}"/>
                      </a:ext>
                    </a:extLst>
                  </p:cNvPr>
                  <p:cNvSpPr/>
                  <p:nvPr/>
                </p:nvSpPr>
                <p:spPr>
                  <a:xfrm rot="3480000">
                    <a:off x="7565010" y="3545135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9C69413D-3BF4-43BA-86BA-D5F696D51434}"/>
                      </a:ext>
                    </a:extLst>
                  </p:cNvPr>
                  <p:cNvSpPr txBox="1"/>
                  <p:nvPr/>
                </p:nvSpPr>
                <p:spPr>
                  <a:xfrm>
                    <a:off x="6141170" y="2243323"/>
                    <a:ext cx="144719" cy="2154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9C69413D-3BF4-43BA-86BA-D5F696D51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170" y="2243323"/>
                    <a:ext cx="144719" cy="21544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3333" r="-93333" b="-11363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ACA08A8A-FE01-4BB4-AD52-1C5BFADD8E10}"/>
                      </a:ext>
                    </a:extLst>
                  </p:cNvPr>
                  <p:cNvSpPr txBox="1"/>
                  <p:nvPr/>
                </p:nvSpPr>
                <p:spPr>
                  <a:xfrm>
                    <a:off x="7888366" y="3620189"/>
                    <a:ext cx="1591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60" name="文字方塊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8366" y="3620189"/>
                    <a:ext cx="159146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923" r="-19231" b="-57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15C06C45-E7EA-47EF-848F-6AFC3C7509B4}"/>
                  </a:ext>
                </a:extLst>
              </p:cNvPr>
              <p:cNvCxnSpPr/>
              <p:nvPr/>
            </p:nvCxnSpPr>
            <p:spPr>
              <a:xfrm flipV="1">
                <a:off x="3505620" y="3283153"/>
                <a:ext cx="2550145" cy="1503047"/>
              </a:xfrm>
              <a:prstGeom prst="straightConnector1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>
                    <a:extLst>
                      <a:ext uri="{FF2B5EF4-FFF2-40B4-BE49-F238E27FC236}">
                        <a16:creationId xmlns:a16="http://schemas.microsoft.com/office/drawing/2014/main" id="{970A83C6-5985-4CE0-A07E-FE42AE48002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4830" y="3940167"/>
                    <a:ext cx="14170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65" name="文字方塊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4830" y="3940167"/>
                    <a:ext cx="141705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667" r="-8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4B4C1A78-5C46-47BA-861E-DF71AFDA0E6D}"/>
                </a:ext>
              </a:extLst>
            </p:cNvPr>
            <p:cNvCxnSpPr/>
            <p:nvPr/>
          </p:nvCxnSpPr>
          <p:spPr>
            <a:xfrm flipV="1">
              <a:off x="4788844" y="1567838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92CF4C4-5047-496F-9E18-5E00CCB75602}"/>
                    </a:ext>
                  </a:extLst>
                </p:cNvPr>
                <p:cNvSpPr txBox="1"/>
                <p:nvPr/>
              </p:nvSpPr>
              <p:spPr>
                <a:xfrm>
                  <a:off x="4689787" y="1330543"/>
                  <a:ext cx="187168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92CF4C4-5047-496F-9E18-5E00CCB75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787" y="1330543"/>
                  <a:ext cx="187168" cy="215445"/>
                </a:xfrm>
                <a:prstGeom prst="rect">
                  <a:avLst/>
                </a:prstGeom>
                <a:blipFill>
                  <a:blip r:embed="rId12"/>
                  <a:stretch>
                    <a:fillRect l="-73684" r="-52632" b="-1181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7578CAD9-2D1E-46FC-84F4-4A0A992703CB}"/>
                </a:ext>
              </a:extLst>
            </p:cNvPr>
            <p:cNvCxnSpPr/>
            <p:nvPr/>
          </p:nvCxnSpPr>
          <p:spPr>
            <a:xfrm flipV="1">
              <a:off x="7755302" y="2259816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9349AD1-956C-4925-A5C0-E14F8B379CA0}"/>
                    </a:ext>
                  </a:extLst>
                </p:cNvPr>
                <p:cNvSpPr txBox="1"/>
                <p:nvPr/>
              </p:nvSpPr>
              <p:spPr>
                <a:xfrm>
                  <a:off x="7660274" y="2003572"/>
                  <a:ext cx="190053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9349AD1-956C-4925-A5C0-E14F8B379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0274" y="2003572"/>
                  <a:ext cx="190053" cy="215445"/>
                </a:xfrm>
                <a:prstGeom prst="rect">
                  <a:avLst/>
                </a:prstGeom>
                <a:blipFill>
                  <a:blip r:embed="rId13"/>
                  <a:stretch>
                    <a:fillRect l="-65000" r="-50000" b="-1181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15A90B9-75B4-4407-BEEB-FF1FFC05F285}"/>
                </a:ext>
              </a:extLst>
            </p:cNvPr>
            <p:cNvCxnSpPr/>
            <p:nvPr/>
          </p:nvCxnSpPr>
          <p:spPr>
            <a:xfrm flipV="1">
              <a:off x="7392750" y="3626539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F58E3E65-F8E6-4E4E-B50F-8EE213E2DAF1}"/>
                    </a:ext>
                  </a:extLst>
                </p:cNvPr>
                <p:cNvSpPr txBox="1"/>
                <p:nvPr/>
              </p:nvSpPr>
              <p:spPr>
                <a:xfrm>
                  <a:off x="7315337" y="3311129"/>
                  <a:ext cx="194220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F58E3E65-F8E6-4E4E-B50F-8EE213E2D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337" y="3311129"/>
                  <a:ext cx="194220" cy="215445"/>
                </a:xfrm>
                <a:prstGeom prst="rect">
                  <a:avLst/>
                </a:prstGeom>
                <a:blipFill>
                  <a:blip r:embed="rId14"/>
                  <a:stretch>
                    <a:fillRect l="-70000" r="-50000" b="-11363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30D40D8D-8D38-48C5-B9FF-28FEAD626965}"/>
                </a:ext>
              </a:extLst>
            </p:cNvPr>
            <p:cNvCxnSpPr/>
            <p:nvPr/>
          </p:nvCxnSpPr>
          <p:spPr>
            <a:xfrm flipV="1">
              <a:off x="4278103" y="2958540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A758871-1FCD-493E-A4C8-291D6A73589A}"/>
                    </a:ext>
                  </a:extLst>
                </p:cNvPr>
                <p:cNvSpPr txBox="1"/>
                <p:nvPr/>
              </p:nvSpPr>
              <p:spPr>
                <a:xfrm>
                  <a:off x="4174530" y="2717851"/>
                  <a:ext cx="194220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A758871-1FCD-493E-A4C8-291D6A735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530" y="2717851"/>
                  <a:ext cx="194220" cy="215445"/>
                </a:xfrm>
                <a:prstGeom prst="rect">
                  <a:avLst/>
                </a:prstGeom>
                <a:blipFill>
                  <a:blip r:embed="rId15"/>
                  <a:stretch>
                    <a:fillRect l="-61905" r="-42857" b="-10869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字方塊 3"/>
          <p:cNvSpPr txBox="1"/>
          <p:nvPr/>
        </p:nvSpPr>
        <p:spPr>
          <a:xfrm>
            <a:off x="4114800" y="2113721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741002" y="4175141"/>
                <a:ext cx="3056605" cy="33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Body-fixed frame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Open Sans" panose="02020500000000000000" charset="0"/>
                            <a:cs typeface="Open Sans" panose="02020500000000000000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Open Sans" panose="02020500000000000000" charset="0"/>
                                <a:cs typeface="Open Sans" panose="02020500000000000000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02" y="4175141"/>
                <a:ext cx="3056605" cy="334451"/>
              </a:xfrm>
              <a:prstGeom prst="rect">
                <a:avLst/>
              </a:prstGeom>
              <a:blipFill>
                <a:blip r:embed="rId16"/>
                <a:stretch>
                  <a:fillRect l="-599" t="-9091" b="-1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757529" y="4514248"/>
                <a:ext cx="3056605" cy="33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Inertial frame: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Open Sans" panose="02020500000000000000" charset="0"/>
                            <a:cs typeface="Open Sans" panose="02020500000000000000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Open Sans" panose="02020500000000000000" charset="0"/>
                                <a:cs typeface="Open Sans" panose="02020500000000000000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29" y="4514248"/>
                <a:ext cx="3056605" cy="334451"/>
              </a:xfrm>
              <a:prstGeom prst="rect">
                <a:avLst/>
              </a:prstGeom>
              <a:blipFill>
                <a:blip r:embed="rId17"/>
                <a:stretch>
                  <a:fillRect l="-598" t="-9259"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723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投影片編號版面配置區 58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454074" cy="3302700"/>
          </a:xfrm>
        </p:spPr>
        <p:txBody>
          <a:bodyPr/>
          <a:lstStyle/>
          <a:p>
            <a:r>
              <a:rPr lang="en-US" altLang="zh-TW" sz="1600" dirty="0"/>
              <a:t>An ICL controller has been developed for controlling a multirotor with an unknown mass and moment of inertia</a:t>
            </a:r>
          </a:p>
          <a:p>
            <a:r>
              <a:rPr lang="en-US" altLang="zh-TW" sz="1600" dirty="0"/>
              <a:t>The control architecture can be applied to many types of </a:t>
            </a:r>
            <a:r>
              <a:rPr lang="en-US" altLang="zh-TW" sz="1600" dirty="0" err="1"/>
              <a:t>multirotors</a:t>
            </a:r>
            <a:r>
              <a:rPr lang="en-US" altLang="zh-TW" sz="1600" dirty="0"/>
              <a:t> of unknown mass</a:t>
            </a:r>
          </a:p>
          <a:p>
            <a:r>
              <a:rPr lang="en-US" altLang="zh-TW" sz="1600" dirty="0"/>
              <a:t>The ICL controller ensures the steady-state errors resulted from the wrong parameters be eliminated</a:t>
            </a:r>
          </a:p>
          <a:p>
            <a:r>
              <a:rPr lang="en-US" altLang="zh-TW" sz="1600" dirty="0"/>
              <a:t>The ICL controller can guarantee asymptotic convergence of the system parameters, while the adaptive controller cannot</a:t>
            </a:r>
          </a:p>
          <a:p>
            <a:r>
              <a:rPr lang="en-US" altLang="zh-TW" sz="1600" dirty="0"/>
              <a:t>Future work can be estimate other parameters of the multirotor, such as off-diagonal elements in the inertia matrix and the center of mass.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20384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Thanks for listening!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75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2200" dirty="0"/>
              <a:t>- Dynamics of the Multirotor</a:t>
            </a:r>
            <a:endParaRPr lang="zh-TW" altLang="en-US" sz="22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392008" cy="3302700"/>
          </a:xfrm>
        </p:spPr>
        <p:txBody>
          <a:bodyPr/>
          <a:lstStyle/>
          <a:p>
            <a:r>
              <a:rPr lang="en-US" altLang="zh-TW" sz="1400" dirty="0"/>
              <a:t>The multirotor is described by both translational and rotational dynamics.</a:t>
            </a:r>
          </a:p>
          <a:p>
            <a:r>
              <a:rPr lang="en-US" altLang="zh-TW" sz="1400" dirty="0"/>
              <a:t>The translational dynamics considers forces such as the effects of gravity, thrusts, and the external force.</a:t>
            </a:r>
          </a:p>
          <a:p>
            <a:r>
              <a:rPr lang="en-US" altLang="zh-TW" sz="1400" dirty="0"/>
              <a:t>The rotational dynamics takes the moment control input, rotational speed, and moment of inertia into account.</a:t>
            </a:r>
            <a:endParaRPr lang="zh-TW" altLang="en-US" sz="1400" dirty="0"/>
          </a:p>
          <a:p>
            <a:endParaRPr lang="zh-TW" altLang="en-US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88A3EAC-A337-49B5-99AA-E2CF35C4647E}"/>
              </a:ext>
            </a:extLst>
          </p:cNvPr>
          <p:cNvGrpSpPr/>
          <p:nvPr/>
        </p:nvGrpSpPr>
        <p:grpSpPr>
          <a:xfrm>
            <a:off x="878313" y="2784213"/>
            <a:ext cx="4882121" cy="1531484"/>
            <a:chOff x="2800237" y="4019741"/>
            <a:chExt cx="4882121" cy="1531484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462C3E1-9C4A-448E-8074-121A199FC5D4}"/>
                </a:ext>
              </a:extLst>
            </p:cNvPr>
            <p:cNvGrpSpPr/>
            <p:nvPr/>
          </p:nvGrpSpPr>
          <p:grpSpPr>
            <a:xfrm>
              <a:off x="2800237" y="4196453"/>
              <a:ext cx="2666524" cy="1354772"/>
              <a:chOff x="6570959" y="2496041"/>
              <a:chExt cx="2666524" cy="13547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1694DD66-2779-4C21-9034-0DD3DDA1718F}"/>
                      </a:ext>
                    </a:extLst>
                  </p:cNvPr>
                  <p:cNvSpPr txBox="1"/>
                  <p:nvPr/>
                </p:nvSpPr>
                <p:spPr>
                  <a:xfrm>
                    <a:off x="7486771" y="2496041"/>
                    <a:ext cx="6324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altLang="zh-TW" b="0" dirty="0"/>
                  </a:p>
                </p:txBody>
              </p:sp>
            </mc:Choice>
            <mc:Fallback xmlns="">
              <p:sp>
                <p:nvSpPr>
                  <p:cNvPr id="5" name="文字方塊 4">
                    <a:extLst>
                      <a:ext uri="{FF2B5EF4-FFF2-40B4-BE49-F238E27FC236}">
                        <a16:creationId xmlns:a16="http://schemas.microsoft.com/office/drawing/2014/main" id="{1694DD66-2779-4C21-9034-0DD3DDA171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6771" y="2496041"/>
                    <a:ext cx="63248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846" t="-2222" r="-2885" b="-222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1BC087CD-E26D-4AE2-ACE1-DB8CF0A222E6}"/>
                      </a:ext>
                    </a:extLst>
                  </p:cNvPr>
                  <p:cNvSpPr txBox="1"/>
                  <p:nvPr/>
                </p:nvSpPr>
                <p:spPr>
                  <a:xfrm>
                    <a:off x="7148642" y="2852029"/>
                    <a:ext cx="20888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𝑓𝑅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1BC087CD-E26D-4AE2-ACE1-DB8CF0A222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8642" y="2852029"/>
                    <a:ext cx="208884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78297932-1D08-4D54-926B-9937ECB25B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8630" y="3208017"/>
                    <a:ext cx="835805" cy="286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78297932-1D08-4D54-926B-9937ECB25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8630" y="3208017"/>
                    <a:ext cx="835805" cy="2862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7391" r="-2992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字方塊 67">
                    <a:extLst>
                      <a:ext uri="{FF2B5EF4-FFF2-40B4-BE49-F238E27FC236}">
                        <a16:creationId xmlns:a16="http://schemas.microsoft.com/office/drawing/2014/main" id="{3FA5B360-F77A-4919-8AF7-D1995DBDD638}"/>
                      </a:ext>
                    </a:extLst>
                  </p:cNvPr>
                  <p:cNvSpPr txBox="1"/>
                  <p:nvPr/>
                </p:nvSpPr>
                <p:spPr>
                  <a:xfrm>
                    <a:off x="6570959" y="3563298"/>
                    <a:ext cx="1768626" cy="28751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8" name="文字方塊 67">
                    <a:extLst>
                      <a:ext uri="{FF2B5EF4-FFF2-40B4-BE49-F238E27FC236}">
                        <a16:creationId xmlns:a16="http://schemas.microsoft.com/office/drawing/2014/main" id="{3FA5B360-F77A-4919-8AF7-D1995DBDD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0959" y="3563298"/>
                    <a:ext cx="1768626" cy="2875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25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9F227923-A751-4C80-BCEC-FA32DE074267}"/>
                    </a:ext>
                  </a:extLst>
                </p:cNvPr>
                <p:cNvSpPr txBox="1"/>
                <p:nvPr/>
              </p:nvSpPr>
              <p:spPr>
                <a:xfrm>
                  <a:off x="5327454" y="4019741"/>
                  <a:ext cx="25410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4800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TW" altLang="en-US" sz="4800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9F227923-A751-4C80-BCEC-FA32DE074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454" y="4019741"/>
                  <a:ext cx="254103" cy="7386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9D03D0B2-EFE2-48AD-AF36-A1C23F2277B4}"/>
                    </a:ext>
                  </a:extLst>
                </p:cNvPr>
                <p:cNvSpPr txBox="1"/>
                <p:nvPr/>
              </p:nvSpPr>
              <p:spPr>
                <a:xfrm>
                  <a:off x="5328428" y="4739675"/>
                  <a:ext cx="26587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4800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TW" altLang="en-US" sz="48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9D03D0B2-EFE2-48AD-AF36-A1C23F227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428" y="4739675"/>
                  <a:ext cx="265873" cy="7386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4F2DF75C-0FF5-4F6B-9804-5DE029EEE3F1}"/>
                </a:ext>
              </a:extLst>
            </p:cNvPr>
            <p:cNvSpPr txBox="1"/>
            <p:nvPr/>
          </p:nvSpPr>
          <p:spPr>
            <a:xfrm>
              <a:off x="5581557" y="4319563"/>
              <a:ext cx="21008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Translational dynamics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CE8E5644-20BA-4B25-8692-3D5D62625F4B}"/>
                </a:ext>
              </a:extLst>
            </p:cNvPr>
            <p:cNvSpPr txBox="1"/>
            <p:nvPr/>
          </p:nvSpPr>
          <p:spPr>
            <a:xfrm>
              <a:off x="5599872" y="5001739"/>
              <a:ext cx="198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Rotational dynamics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732592" y="3197269"/>
                <a:ext cx="1971116" cy="89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92" y="3197269"/>
                <a:ext cx="1971116" cy="8949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85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1800" dirty="0"/>
              <a:t>– Tracking Errors and Estimate Errors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 txBox="1">
                <a:spLocks/>
              </p:cNvSpPr>
              <p:nvPr/>
            </p:nvSpPr>
            <p:spPr>
              <a:xfrm>
                <a:off x="372534" y="1152425"/>
                <a:ext cx="7492632" cy="3810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Position and velocity tracking errors</a:t>
                </a:r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r>
                  <a:rPr lang="en-US" altLang="zh-TW" sz="1400" dirty="0"/>
                  <a:t>Attitude error function on SO(3) based on </a:t>
                </a:r>
                <a:r>
                  <a:rPr lang="en-US" altLang="zh-TW" sz="1400" dirty="0">
                    <a:hlinkClick r:id="rId2"/>
                  </a:rPr>
                  <a:t>Geometric Tracking Control</a:t>
                </a:r>
                <a:endParaRPr lang="en-US" altLang="zh-TW" sz="1400" dirty="0"/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sz="1400" dirty="0"/>
                  <a:t>Attitude tracking error and the angular velocity tracking error</a:t>
                </a:r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r>
                  <a:rPr lang="en-US" altLang="zh-TW" sz="1400" dirty="0"/>
                  <a:t>Estimate error of mass</a:t>
                </a:r>
              </a:p>
              <a:p>
                <a:pPr marL="114300" indent="0">
                  <a:buNone/>
                </a:pPr>
                <a:r>
                  <a:rPr lang="en-US" altLang="zh-TW" sz="14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400" dirty="0"/>
                  <a:t> (mass of the multirotor)</a:t>
                </a:r>
              </a:p>
              <a:p>
                <a:r>
                  <a:rPr lang="en-US" altLang="zh-TW" sz="1400" dirty="0"/>
                  <a:t>Estimate error of moment of inertia</a:t>
                </a:r>
              </a:p>
              <a:p>
                <a:pPr marL="457200" lvl="1" indent="0">
                  <a:buFont typeface="Open Sans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/>
                  <a:t> (moment of inertia of the multirotor)</a:t>
                </a:r>
                <a:endParaRPr lang="en-US" altLang="zh-TW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34" y="1152425"/>
                <a:ext cx="7492632" cy="3810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動作按鈕: 終點 17">
            <a:hlinkClick r:id="rId4" action="ppaction://hlinksldjump" highlightClick="1"/>
          </p:cNvPr>
          <p:cNvSpPr/>
          <p:nvPr/>
        </p:nvSpPr>
        <p:spPr>
          <a:xfrm>
            <a:off x="7056060" y="4237131"/>
            <a:ext cx="507076" cy="293571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04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1800" dirty="0"/>
              <a:t>– Control Objectives</a:t>
            </a:r>
            <a:endParaRPr lang="zh-TW" altLang="en-US" sz="1600" dirty="0"/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372534" y="1152425"/>
            <a:ext cx="5219883" cy="143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sz="1600" dirty="0"/>
              <a:t>Track a desired 3D trajectory</a:t>
            </a:r>
          </a:p>
          <a:p>
            <a:r>
              <a:rPr lang="en-US" altLang="zh-TW" sz="1600" dirty="0"/>
              <a:t>Track a desired yaw angle</a:t>
            </a:r>
          </a:p>
          <a:p>
            <a:r>
              <a:rPr lang="en-US" altLang="zh-TW" sz="1600" dirty="0"/>
              <a:t>Estimate the mass of the multirotor</a:t>
            </a:r>
          </a:p>
          <a:p>
            <a:r>
              <a:rPr lang="en-US" altLang="zh-TW" sz="1600" dirty="0"/>
              <a:t>Estimate the moment of inertia of the multirotor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5653251" y="1301484"/>
            <a:ext cx="2193882" cy="1411797"/>
            <a:chOff x="6819162" y="1920240"/>
            <a:chExt cx="2193882" cy="1822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6819162" y="1920240"/>
                  <a:ext cx="1083886" cy="1822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   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>
                                                    <a:latin typeface="Cambria Math" panose="02040503050406030204" pitchFamily="18" charset="0"/>
                                                  </a:rPr>
                                                  <m:t>Ω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   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TW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̃"/>
                                                          <m:ctrlP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zh-TW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    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→0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TW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̃"/>
                                                          <m:ctrlP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𝐽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    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→0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62" y="1920240"/>
                  <a:ext cx="1083886" cy="182272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8089302" y="2638461"/>
                  <a:ext cx="923742" cy="3973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302" y="2638461"/>
                  <a:ext cx="923742" cy="3973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群組 7"/>
          <p:cNvGrpSpPr/>
          <p:nvPr/>
        </p:nvGrpSpPr>
        <p:grpSpPr>
          <a:xfrm>
            <a:off x="1096959" y="3170425"/>
            <a:ext cx="3996319" cy="1037748"/>
            <a:chOff x="1270134" y="3604667"/>
            <a:chExt cx="5359098" cy="137601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7A01C385-9504-46CB-A705-38CA83E7D1B9}"/>
                </a:ext>
              </a:extLst>
            </p:cNvPr>
            <p:cNvGrpSpPr/>
            <p:nvPr/>
          </p:nvGrpSpPr>
          <p:grpSpPr>
            <a:xfrm>
              <a:off x="1270134" y="3604667"/>
              <a:ext cx="5014481" cy="1376010"/>
              <a:chOff x="1307842" y="4100975"/>
              <a:chExt cx="5712552" cy="1575206"/>
            </a:xfrm>
          </p:grpSpPr>
          <p:sp>
            <p:nvSpPr>
              <p:cNvPr id="12" name="手繪多邊形: 圖案 8">
                <a:extLst>
                  <a:ext uri="{FF2B5EF4-FFF2-40B4-BE49-F238E27FC236}">
                    <a16:creationId xmlns:a16="http://schemas.microsoft.com/office/drawing/2014/main" id="{315E071A-EC57-4D89-956E-AEAB6ADFF957}"/>
                  </a:ext>
                </a:extLst>
              </p:cNvPr>
              <p:cNvSpPr/>
              <p:nvPr/>
            </p:nvSpPr>
            <p:spPr>
              <a:xfrm>
                <a:off x="1791092" y="4100975"/>
                <a:ext cx="5203596" cy="1244508"/>
              </a:xfrm>
              <a:custGeom>
                <a:avLst/>
                <a:gdLst>
                  <a:gd name="connsiteX0" fmla="*/ 0 w 5203596"/>
                  <a:gd name="connsiteY0" fmla="*/ 1244508 h 1244508"/>
                  <a:gd name="connsiteX1" fmla="*/ 1263192 w 5203596"/>
                  <a:gd name="connsiteY1" fmla="*/ 377242 h 1244508"/>
                  <a:gd name="connsiteX2" fmla="*/ 2714920 w 5203596"/>
                  <a:gd name="connsiteY2" fmla="*/ 744887 h 1244508"/>
                  <a:gd name="connsiteX3" fmla="*/ 4015819 w 5203596"/>
                  <a:gd name="connsiteY3" fmla="*/ 19023 h 1244508"/>
                  <a:gd name="connsiteX4" fmla="*/ 5203596 w 5203596"/>
                  <a:gd name="connsiteY4" fmla="*/ 282974 h 124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3596" h="1244508">
                    <a:moveTo>
                      <a:pt x="0" y="1244508"/>
                    </a:moveTo>
                    <a:cubicBezTo>
                      <a:pt x="405352" y="852510"/>
                      <a:pt x="810705" y="460512"/>
                      <a:pt x="1263192" y="377242"/>
                    </a:cubicBezTo>
                    <a:cubicBezTo>
                      <a:pt x="1715679" y="293972"/>
                      <a:pt x="2256149" y="804590"/>
                      <a:pt x="2714920" y="744887"/>
                    </a:cubicBezTo>
                    <a:cubicBezTo>
                      <a:pt x="3173691" y="685184"/>
                      <a:pt x="3601040" y="96008"/>
                      <a:pt x="4015819" y="19023"/>
                    </a:cubicBezTo>
                    <a:cubicBezTo>
                      <a:pt x="4430598" y="-57962"/>
                      <a:pt x="4817097" y="112506"/>
                      <a:pt x="5203596" y="282974"/>
                    </a:cubicBezTo>
                  </a:path>
                </a:pathLst>
              </a:custGeom>
              <a:noFill/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手繪多邊形: 圖案 9">
                <a:extLst>
                  <a:ext uri="{FF2B5EF4-FFF2-40B4-BE49-F238E27FC236}">
                    <a16:creationId xmlns:a16="http://schemas.microsoft.com/office/drawing/2014/main" id="{8AA9CFC5-1134-4E4D-8BF4-293661D2D14B}"/>
                  </a:ext>
                </a:extLst>
              </p:cNvPr>
              <p:cNvSpPr/>
              <p:nvPr/>
            </p:nvSpPr>
            <p:spPr>
              <a:xfrm rot="21410612">
                <a:off x="2650414" y="4226142"/>
                <a:ext cx="4369980" cy="1150555"/>
              </a:xfrm>
              <a:custGeom>
                <a:avLst/>
                <a:gdLst>
                  <a:gd name="connsiteX0" fmla="*/ 0 w 5203596"/>
                  <a:gd name="connsiteY0" fmla="*/ 1244508 h 1244508"/>
                  <a:gd name="connsiteX1" fmla="*/ 1263192 w 5203596"/>
                  <a:gd name="connsiteY1" fmla="*/ 377242 h 1244508"/>
                  <a:gd name="connsiteX2" fmla="*/ 2714920 w 5203596"/>
                  <a:gd name="connsiteY2" fmla="*/ 744887 h 1244508"/>
                  <a:gd name="connsiteX3" fmla="*/ 4015819 w 5203596"/>
                  <a:gd name="connsiteY3" fmla="*/ 19023 h 1244508"/>
                  <a:gd name="connsiteX4" fmla="*/ 5203596 w 5203596"/>
                  <a:gd name="connsiteY4" fmla="*/ 282974 h 124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3596" h="1244508">
                    <a:moveTo>
                      <a:pt x="0" y="1244508"/>
                    </a:moveTo>
                    <a:cubicBezTo>
                      <a:pt x="405352" y="852510"/>
                      <a:pt x="810705" y="460512"/>
                      <a:pt x="1263192" y="377242"/>
                    </a:cubicBezTo>
                    <a:cubicBezTo>
                      <a:pt x="1715679" y="293972"/>
                      <a:pt x="2256149" y="804590"/>
                      <a:pt x="2714920" y="744887"/>
                    </a:cubicBezTo>
                    <a:cubicBezTo>
                      <a:pt x="3173691" y="685184"/>
                      <a:pt x="3601040" y="96008"/>
                      <a:pt x="4015819" y="19023"/>
                    </a:cubicBezTo>
                    <a:cubicBezTo>
                      <a:pt x="4430598" y="-57962"/>
                      <a:pt x="4817097" y="112506"/>
                      <a:pt x="5203596" y="282974"/>
                    </a:cubicBezTo>
                  </a:path>
                </a:pathLst>
              </a:cu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74F41BD8-A48E-4BA5-A46C-54D0E1B1D7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4193" y="4964112"/>
                <a:ext cx="307022" cy="52931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39D4EE42-78CE-4BC3-917F-CF77EF88509A}"/>
                  </a:ext>
                </a:extLst>
              </p:cNvPr>
              <p:cNvCxnSpPr/>
              <p:nvPr/>
            </p:nvCxnSpPr>
            <p:spPr>
              <a:xfrm flipV="1">
                <a:off x="1781665" y="4907735"/>
                <a:ext cx="304174" cy="45001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A56EB4EC-34D7-4BC6-B201-86D09830CD11}"/>
                  </a:ext>
                </a:extLst>
              </p:cNvPr>
              <p:cNvGrpSpPr/>
              <p:nvPr/>
            </p:nvGrpSpPr>
            <p:grpSpPr>
              <a:xfrm rot="771855">
                <a:off x="1307842" y="5049094"/>
                <a:ext cx="947648" cy="627087"/>
                <a:chOff x="1396564" y="4261443"/>
                <a:chExt cx="947648" cy="627087"/>
              </a:xfrm>
            </p:grpSpPr>
            <p:sp>
              <p:nvSpPr>
                <p:cNvPr id="18" name="橢圓 17">
                  <a:extLst>
                    <a:ext uri="{FF2B5EF4-FFF2-40B4-BE49-F238E27FC236}">
                      <a16:creationId xmlns:a16="http://schemas.microsoft.com/office/drawing/2014/main" id="{64F3E11A-B0EC-49C9-A01C-6897B0F23BD0}"/>
                    </a:ext>
                  </a:extLst>
                </p:cNvPr>
                <p:cNvSpPr/>
                <p:nvPr/>
              </p:nvSpPr>
              <p:spPr>
                <a:xfrm>
                  <a:off x="1396564" y="4683072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738062F1-3DC1-49D2-9BB6-A701EF86A8B0}"/>
                    </a:ext>
                  </a:extLst>
                </p:cNvPr>
                <p:cNvSpPr/>
                <p:nvPr/>
              </p:nvSpPr>
              <p:spPr>
                <a:xfrm>
                  <a:off x="1396564" y="4261443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A97FF88D-2A8F-4BC4-9048-402206FA84D1}"/>
                    </a:ext>
                  </a:extLst>
                </p:cNvPr>
                <p:cNvSpPr/>
                <p:nvPr/>
              </p:nvSpPr>
              <p:spPr>
                <a:xfrm>
                  <a:off x="2120064" y="4697090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橢圓 20">
                  <a:extLst>
                    <a:ext uri="{FF2B5EF4-FFF2-40B4-BE49-F238E27FC236}">
                      <a16:creationId xmlns:a16="http://schemas.microsoft.com/office/drawing/2014/main" id="{DA9F1176-5330-4673-8CB6-05FEFA1CB044}"/>
                    </a:ext>
                  </a:extLst>
                </p:cNvPr>
                <p:cNvSpPr/>
                <p:nvPr/>
              </p:nvSpPr>
              <p:spPr>
                <a:xfrm>
                  <a:off x="2120064" y="4261443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22" name="直線接點 21">
                  <a:extLst>
                    <a:ext uri="{FF2B5EF4-FFF2-40B4-BE49-F238E27FC236}">
                      <a16:creationId xmlns:a16="http://schemas.microsoft.com/office/drawing/2014/main" id="{36811F38-5C11-43DE-8C2C-DBBE0DB1E7DD}"/>
                    </a:ext>
                  </a:extLst>
                </p:cNvPr>
                <p:cNvCxnSpPr>
                  <a:cxnSpLocks/>
                  <a:stCxn id="18" idx="7"/>
                  <a:endCxn id="21" idx="3"/>
                </p:cNvCxnSpPr>
                <p:nvPr/>
              </p:nvCxnSpPr>
              <p:spPr>
                <a:xfrm flipV="1">
                  <a:off x="1587886" y="4424847"/>
                  <a:ext cx="565004" cy="28626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 22">
                  <a:extLst>
                    <a:ext uri="{FF2B5EF4-FFF2-40B4-BE49-F238E27FC236}">
                      <a16:creationId xmlns:a16="http://schemas.microsoft.com/office/drawing/2014/main" id="{BFC7E5EA-FDD4-4ADD-B720-CA31EFDF0BAF}"/>
                    </a:ext>
                  </a:extLst>
                </p:cNvPr>
                <p:cNvCxnSpPr>
                  <a:stCxn id="19" idx="5"/>
                  <a:endCxn id="20" idx="1"/>
                </p:cNvCxnSpPr>
                <p:nvPr/>
              </p:nvCxnSpPr>
              <p:spPr>
                <a:xfrm>
                  <a:off x="1587886" y="4424847"/>
                  <a:ext cx="565004" cy="30027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6613685D-AB9C-48C1-9CE6-83FD46D0A659}"/>
                </a:ext>
              </a:extLst>
            </p:cNvPr>
            <p:cNvCxnSpPr>
              <a:cxnSpLocks/>
            </p:cNvCxnSpPr>
            <p:nvPr/>
          </p:nvCxnSpPr>
          <p:spPr>
            <a:xfrm>
              <a:off x="6037783" y="3746399"/>
              <a:ext cx="591449" cy="2681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F5288E70-88BD-4062-BF92-450B3A1B707F}"/>
                </a:ext>
              </a:extLst>
            </p:cNvPr>
            <p:cNvCxnSpPr>
              <a:cxnSpLocks/>
            </p:cNvCxnSpPr>
            <p:nvPr/>
          </p:nvCxnSpPr>
          <p:spPr>
            <a:xfrm>
              <a:off x="6040297" y="3745972"/>
              <a:ext cx="443506" cy="19686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1CC02F3-3C38-48B8-B6CC-D1BDAF449477}"/>
              </a:ext>
            </a:extLst>
          </p:cNvPr>
          <p:cNvGrpSpPr/>
          <p:nvPr/>
        </p:nvGrpSpPr>
        <p:grpSpPr>
          <a:xfrm>
            <a:off x="5564196" y="2969267"/>
            <a:ext cx="2254715" cy="1539588"/>
            <a:chOff x="6311760" y="4673572"/>
            <a:chExt cx="2539509" cy="1539588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974C0512-BDA9-474D-9E44-1B81350DBA92}"/>
                </a:ext>
              </a:extLst>
            </p:cNvPr>
            <p:cNvGrpSpPr/>
            <p:nvPr/>
          </p:nvGrpSpPr>
          <p:grpSpPr>
            <a:xfrm>
              <a:off x="6311760" y="4673572"/>
              <a:ext cx="2164990" cy="719671"/>
              <a:chOff x="8267307" y="3244334"/>
              <a:chExt cx="2164990" cy="719671"/>
            </a:xfrm>
          </p:grpSpPr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3480C784-D597-4FF1-9433-6A4819D17C84}"/>
                  </a:ext>
                </a:extLst>
              </p:cNvPr>
              <p:cNvCxnSpPr/>
              <p:nvPr/>
            </p:nvCxnSpPr>
            <p:spPr>
              <a:xfrm>
                <a:off x="8267307" y="3447854"/>
                <a:ext cx="546755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1978C33-2365-403F-954F-A6070688D136}"/>
                  </a:ext>
                </a:extLst>
              </p:cNvPr>
              <p:cNvSpPr txBox="1"/>
              <p:nvPr/>
            </p:nvSpPr>
            <p:spPr>
              <a:xfrm>
                <a:off x="8882790" y="3244334"/>
                <a:ext cx="13680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3D position</a:t>
                </a:r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D713B134-05F0-4D65-94EC-A62FA060C2DE}"/>
                  </a:ext>
                </a:extLst>
              </p:cNvPr>
              <p:cNvCxnSpPr/>
              <p:nvPr/>
            </p:nvCxnSpPr>
            <p:spPr>
              <a:xfrm>
                <a:off x="8267307" y="3845350"/>
                <a:ext cx="504000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176528E8-AC23-4663-8E4D-F0AB053177DE}"/>
                  </a:ext>
                </a:extLst>
              </p:cNvPr>
              <p:cNvSpPr txBox="1"/>
              <p:nvPr/>
            </p:nvSpPr>
            <p:spPr>
              <a:xfrm>
                <a:off x="8882788" y="3656228"/>
                <a:ext cx="15495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3D trajectory</a:t>
                </a:r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p:grp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574DDEEB-DF3B-4A8B-BAE3-46F6BF29BCDD}"/>
                </a:ext>
              </a:extLst>
            </p:cNvPr>
            <p:cNvCxnSpPr>
              <a:cxnSpLocks/>
            </p:cNvCxnSpPr>
            <p:nvPr/>
          </p:nvCxnSpPr>
          <p:spPr>
            <a:xfrm>
              <a:off x="6336865" y="5703685"/>
              <a:ext cx="4933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95F91C8C-69FA-4AAA-B1D4-3E21195C984C}"/>
                </a:ext>
              </a:extLst>
            </p:cNvPr>
            <p:cNvSpPr txBox="1"/>
            <p:nvPr/>
          </p:nvSpPr>
          <p:spPr>
            <a:xfrm>
              <a:off x="6927242" y="5497360"/>
              <a:ext cx="1167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yaw angle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9B64B72-B3B7-4778-B058-79D060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6336864" y="6111777"/>
              <a:ext cx="493369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6A3480C7-7C4D-4331-B6C6-61EC9A3A9030}"/>
                </a:ext>
              </a:extLst>
            </p:cNvPr>
            <p:cNvSpPr txBox="1"/>
            <p:nvPr/>
          </p:nvSpPr>
          <p:spPr>
            <a:xfrm>
              <a:off x="6927242" y="5905383"/>
              <a:ext cx="1924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desired yaw angle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65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000" dirty="0"/>
              <a:t>– Control Architecture</a:t>
            </a:r>
            <a:endParaRPr lang="zh-TW" altLang="en-US" sz="2000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CBC49E77-1D8C-4218-95F6-E6D2ECBD94E4}"/>
              </a:ext>
            </a:extLst>
          </p:cNvPr>
          <p:cNvGrpSpPr/>
          <p:nvPr/>
        </p:nvGrpSpPr>
        <p:grpSpPr>
          <a:xfrm>
            <a:off x="4365726" y="1558125"/>
            <a:ext cx="3558818" cy="2602497"/>
            <a:chOff x="4365726" y="1558125"/>
            <a:chExt cx="3558818" cy="2602497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A875BCE9-C133-4363-AF32-DF9E41D22782}"/>
                </a:ext>
              </a:extLst>
            </p:cNvPr>
            <p:cNvGrpSpPr/>
            <p:nvPr/>
          </p:nvGrpSpPr>
          <p:grpSpPr>
            <a:xfrm>
              <a:off x="4365726" y="1558125"/>
              <a:ext cx="3558818" cy="2602497"/>
              <a:chOff x="4365726" y="1558125"/>
              <a:chExt cx="3558818" cy="2602497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47177A02-3ABA-4846-A9BA-0FDAC48EC462}"/>
                  </a:ext>
                </a:extLst>
              </p:cNvPr>
              <p:cNvGrpSpPr/>
              <p:nvPr/>
            </p:nvGrpSpPr>
            <p:grpSpPr>
              <a:xfrm>
                <a:off x="5391418" y="1558125"/>
                <a:ext cx="2533126" cy="2175400"/>
                <a:chOff x="5524907" y="1777234"/>
                <a:chExt cx="2533126" cy="2175400"/>
              </a:xfrm>
            </p:grpSpPr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75EEE30D-56C9-4CB1-B460-58E54450D886}"/>
                    </a:ext>
                  </a:extLst>
                </p:cNvPr>
                <p:cNvGrpSpPr/>
                <p:nvPr/>
              </p:nvGrpSpPr>
              <p:grpSpPr>
                <a:xfrm>
                  <a:off x="5524907" y="1777234"/>
                  <a:ext cx="2513925" cy="2175400"/>
                  <a:chOff x="5865304" y="1883198"/>
                  <a:chExt cx="2513925" cy="2175400"/>
                </a:xfrm>
              </p:grpSpPr>
              <p:cxnSp>
                <p:nvCxnSpPr>
                  <p:cNvPr id="14" name="直線單箭頭接點 13">
                    <a:extLst>
                      <a:ext uri="{FF2B5EF4-FFF2-40B4-BE49-F238E27FC236}">
                        <a16:creationId xmlns:a16="http://schemas.microsoft.com/office/drawing/2014/main" id="{88B894CA-1083-40CB-930D-DA2B9D017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62493" y="2942119"/>
                    <a:ext cx="0" cy="771237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" name="平行四邊形 8">
                    <a:extLst>
                      <a:ext uri="{FF2B5EF4-FFF2-40B4-BE49-F238E27FC236}">
                        <a16:creationId xmlns:a16="http://schemas.microsoft.com/office/drawing/2014/main" id="{D2921F64-CC62-43D5-827D-930FD90FDA8B}"/>
                      </a:ext>
                    </a:extLst>
                  </p:cNvPr>
                  <p:cNvSpPr/>
                  <p:nvPr/>
                </p:nvSpPr>
                <p:spPr>
                  <a:xfrm rot="14718328">
                    <a:off x="6030282" y="2171261"/>
                    <a:ext cx="1214358" cy="1544314"/>
                  </a:xfrm>
                  <a:prstGeom prst="parallelogram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11" name="直線單箭頭接點 10">
                    <a:extLst>
                      <a:ext uri="{FF2B5EF4-FFF2-40B4-BE49-F238E27FC236}">
                        <a16:creationId xmlns:a16="http://schemas.microsoft.com/office/drawing/2014/main" id="{A8837BDD-D90C-4C98-B7FD-5DB921ABED58}"/>
                      </a:ext>
                    </a:extLst>
                  </p:cNvPr>
                  <p:cNvCxnSpPr>
                    <a:cxnSpLocks/>
                    <a:endCxn id="9" idx="3"/>
                  </p:cNvCxnSpPr>
                  <p:nvPr/>
                </p:nvCxnSpPr>
                <p:spPr>
                  <a:xfrm flipV="1">
                    <a:off x="6562493" y="2758739"/>
                    <a:ext cx="839927" cy="183382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直線單箭頭接點 15">
                    <a:extLst>
                      <a:ext uri="{FF2B5EF4-FFF2-40B4-BE49-F238E27FC236}">
                        <a16:creationId xmlns:a16="http://schemas.microsoft.com/office/drawing/2014/main" id="{853E6178-1B53-4701-8380-A0F42B8A4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62493" y="2234720"/>
                    <a:ext cx="407018" cy="707400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接點 22">
                    <a:extLst>
                      <a:ext uri="{FF2B5EF4-FFF2-40B4-BE49-F238E27FC236}">
                        <a16:creationId xmlns:a16="http://schemas.microsoft.com/office/drawing/2014/main" id="{6B8B112F-BC68-443B-84CD-AD0407D09404}"/>
                      </a:ext>
                    </a:extLst>
                  </p:cNvPr>
                  <p:cNvCxnSpPr/>
                  <p:nvPr/>
                </p:nvCxnSpPr>
                <p:spPr>
                  <a:xfrm>
                    <a:off x="6562493" y="2942119"/>
                    <a:ext cx="0" cy="481875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文字方塊 24">
                        <a:extLst>
                          <a:ext uri="{FF2B5EF4-FFF2-40B4-BE49-F238E27FC236}">
                            <a16:creationId xmlns:a16="http://schemas.microsoft.com/office/drawing/2014/main" id="{101A607C-4A64-4AE0-9F7A-A5BFC12982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50414" y="3684292"/>
                        <a:ext cx="325024" cy="26674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25" name="文字方塊 24">
                        <a:extLst>
                          <a:ext uri="{FF2B5EF4-FFF2-40B4-BE49-F238E27FC236}">
                            <a16:creationId xmlns:a16="http://schemas.microsoft.com/office/drawing/2014/main" id="{101A607C-4A64-4AE0-9F7A-A5BFC129823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50414" y="3684292"/>
                        <a:ext cx="325024" cy="26674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11321" t="-27273" r="-28302" b="-1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文字方塊 26">
                        <a:extLst>
                          <a:ext uri="{FF2B5EF4-FFF2-40B4-BE49-F238E27FC236}">
                            <a16:creationId xmlns:a16="http://schemas.microsoft.com/office/drawing/2014/main" id="{5E25B9A8-96A5-4907-9446-C54A84E21B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6449" y="1883198"/>
                        <a:ext cx="332014" cy="26674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27" name="文字方塊 26">
                        <a:extLst>
                          <a:ext uri="{FF2B5EF4-FFF2-40B4-BE49-F238E27FC236}">
                            <a16:creationId xmlns:a16="http://schemas.microsoft.com/office/drawing/2014/main" id="{5E25B9A8-96A5-4907-9446-C54A84E21B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6449" y="1883198"/>
                        <a:ext cx="332014" cy="26674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0909" t="-30233" r="-2727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文字方塊 32">
                        <a:extLst>
                          <a:ext uri="{FF2B5EF4-FFF2-40B4-BE49-F238E27FC236}">
                            <a16:creationId xmlns:a16="http://schemas.microsoft.com/office/drawing/2014/main" id="{E3CA37A2-29AC-463C-B1C4-2218B3A7BC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86769" y="3494213"/>
                        <a:ext cx="1492460" cy="56438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33" name="文字方塊 32">
                        <a:extLst>
                          <a:ext uri="{FF2B5EF4-FFF2-40B4-BE49-F238E27FC236}">
                            <a16:creationId xmlns:a16="http://schemas.microsoft.com/office/drawing/2014/main" id="{E3CA37A2-29AC-463C-B1C4-2218B3A7BC9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6769" y="3494213"/>
                        <a:ext cx="1492460" cy="56438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08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" name="直線單箭頭接點 27">
                    <a:extLst>
                      <a:ext uri="{FF2B5EF4-FFF2-40B4-BE49-F238E27FC236}">
                        <a16:creationId xmlns:a16="http://schemas.microsoft.com/office/drawing/2014/main" id="{5D993374-65D4-4ED9-8D19-740767CEBC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5438" y="2942119"/>
                    <a:ext cx="353076" cy="588529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字方塊 33">
                      <a:extLst>
                        <a:ext uri="{FF2B5EF4-FFF2-40B4-BE49-F238E27FC236}">
                          <a16:creationId xmlns:a16="http://schemas.microsoft.com/office/drawing/2014/main" id="{06FA8978-7C43-44BA-8B55-EABB86F11C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59317" y="2316058"/>
                      <a:ext cx="1398716" cy="28802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34" name="文字方塊 33">
                      <a:extLst>
                        <a:ext uri="{FF2B5EF4-FFF2-40B4-BE49-F238E27FC236}">
                          <a16:creationId xmlns:a16="http://schemas.microsoft.com/office/drawing/2014/main" id="{06FA8978-7C43-44BA-8B55-EABB86F11C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59317" y="2316058"/>
                      <a:ext cx="1398716" cy="28802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183" t="-27660" r="-6550"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0B686A64-BF14-4327-9DB4-76B46C01AFDE}"/>
                      </a:ext>
                    </a:extLst>
                  </p:cNvPr>
                  <p:cNvSpPr txBox="1"/>
                  <p:nvPr/>
                </p:nvSpPr>
                <p:spPr>
                  <a:xfrm>
                    <a:off x="5249600" y="3872594"/>
                    <a:ext cx="2561663" cy="2880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0B686A64-BF14-4327-9DB4-76B46C01AF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9600" y="3872594"/>
                    <a:ext cx="2561663" cy="28802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52" t="-25000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807C844E-9508-4D87-845B-E55313C158F6}"/>
                      </a:ext>
                    </a:extLst>
                  </p:cNvPr>
                  <p:cNvSpPr txBox="1"/>
                  <p:nvPr/>
                </p:nvSpPr>
                <p:spPr>
                  <a:xfrm>
                    <a:off x="4365726" y="1824865"/>
                    <a:ext cx="1834244" cy="3590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>
                        <a:latin typeface="Open Sans" panose="02020500000000000000" charset="0"/>
                        <a:ea typeface="Open Sans" panose="02020500000000000000" charset="0"/>
                        <a:cs typeface="Open Sans" panose="02020500000000000000" charset="0"/>
                      </a:rPr>
                      <a:t>Plane normal to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807C844E-9508-4D87-845B-E55313C158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5726" y="1824865"/>
                    <a:ext cx="1834244" cy="3590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97" t="-8475" r="-997" b="-1186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5A36D573-6AB4-4FE2-98D0-CFF8C2CD05B5}"/>
                </a:ext>
              </a:extLst>
            </p:cNvPr>
            <p:cNvSpPr/>
            <p:nvPr/>
          </p:nvSpPr>
          <p:spPr>
            <a:xfrm rot="11111053">
              <a:off x="5453785" y="1871563"/>
              <a:ext cx="378241" cy="528684"/>
            </a:xfrm>
            <a:prstGeom prst="arc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6" y="1595198"/>
            <a:ext cx="5031001" cy="25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6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Translational Controller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/>
              <a:t>Translational controller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1170345" y="1742804"/>
            <a:ext cx="6244247" cy="3025460"/>
            <a:chOff x="2322035" y="1654594"/>
            <a:chExt cx="7555225" cy="3760265"/>
          </a:xfrm>
        </p:grpSpPr>
        <p:sp>
          <p:nvSpPr>
            <p:cNvPr id="18" name="矩形 17"/>
            <p:cNvSpPr/>
            <p:nvPr/>
          </p:nvSpPr>
          <p:spPr>
            <a:xfrm>
              <a:off x="2992024" y="2366690"/>
              <a:ext cx="1263139" cy="74022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Mass</a:t>
              </a:r>
            </a:p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zh-TW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984010" y="3666246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MoI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923148" y="2366690"/>
              <a:ext cx="1263139" cy="74022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Force</a:t>
              </a:r>
            </a:p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lang="zh-TW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912064" y="3666246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Moment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979658" y="3020624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Multirotor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dynamics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2322035" y="2353502"/>
                  <a:ext cx="521430" cy="382528"/>
                </a:xfrm>
                <a:prstGeom prst="rect">
                  <a:avLst/>
                </a:prstGeom>
                <a:ln w="2857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035" y="2353502"/>
                  <a:ext cx="521430" cy="38252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2432244" y="3586056"/>
                  <a:ext cx="416781" cy="34304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TW" altLang="en-US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44" y="3586056"/>
                  <a:ext cx="416781" cy="343043"/>
                </a:xfrm>
                <a:prstGeom prst="rect">
                  <a:avLst/>
                </a:prstGeom>
                <a:blipFill>
                  <a:blip r:embed="rId3"/>
                  <a:stretch>
                    <a:fillRect l="-8929" t="-28889" r="-25000" b="-888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5690114" y="5147089"/>
                  <a:ext cx="841766" cy="2677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zh-TW" altLang="en-US" dirty="0">
                    <a:solidFill>
                      <a:srgbClr val="DDDDDD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0114" y="5147089"/>
                  <a:ext cx="841766" cy="267770"/>
                </a:xfrm>
                <a:prstGeom prst="rect">
                  <a:avLst/>
                </a:prstGeom>
                <a:blipFill>
                  <a:blip r:embed="rId4"/>
                  <a:stretch>
                    <a:fillRect l="-2632" r="-5263" b="-8571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7635624" y="3758569"/>
                  <a:ext cx="255711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TW" altLang="en-US" dirty="0">
                    <a:solidFill>
                      <a:srgbClr val="DDDDDD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624" y="3758569"/>
                  <a:ext cx="2557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286" r="-14286" b="-5556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7685678" y="2738478"/>
                  <a:ext cx="186269" cy="27699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678" y="2738478"/>
                  <a:ext cx="18626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6000" r="-36000" b="-27027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4446205" y="2239460"/>
                  <a:ext cx="352300" cy="27908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205" y="2239460"/>
                  <a:ext cx="352300" cy="279086"/>
                </a:xfrm>
                <a:prstGeom prst="rect">
                  <a:avLst/>
                </a:prstGeom>
                <a:blipFill>
                  <a:blip r:embed="rId7"/>
                  <a:stretch>
                    <a:fillRect l="-14583" t="-21622" r="-31250" b="-13514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5423884" y="3522671"/>
                  <a:ext cx="258148" cy="31451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3884" y="3522671"/>
                  <a:ext cx="258148" cy="314510"/>
                </a:xfrm>
                <a:prstGeom prst="rect">
                  <a:avLst/>
                </a:prstGeom>
                <a:blipFill>
                  <a:blip r:embed="rId8"/>
                  <a:stretch>
                    <a:fillRect l="-17143" t="-19048" r="-54286" b="-166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6629716" y="2738823"/>
                  <a:ext cx="407356" cy="34304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TW" altLang="en-US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TW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altLang="zh-TW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716" y="2738823"/>
                  <a:ext cx="407356" cy="343043"/>
                </a:xfrm>
                <a:prstGeom prst="rect">
                  <a:avLst/>
                </a:prstGeom>
                <a:blipFill>
                  <a:blip r:embed="rId9"/>
                  <a:stretch>
                    <a:fillRect l="-10909" r="-1818" b="-11111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矩形 43"/>
            <p:cNvSpPr/>
            <p:nvPr/>
          </p:nvSpPr>
          <p:spPr>
            <a:xfrm>
              <a:off x="2766498" y="2012804"/>
              <a:ext cx="4804375" cy="1373380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448156" y="3428555"/>
              <a:ext cx="4122717" cy="1293407"/>
            </a:xfrm>
            <a:prstGeom prst="rect">
              <a:avLst/>
            </a:prstGeom>
            <a:noFill/>
            <a:ln w="12700"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860505" y="1654594"/>
              <a:ext cx="2496090" cy="3825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Translational controller</a:t>
              </a:r>
              <a:endParaRPr lang="zh-TW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541277" y="4700022"/>
              <a:ext cx="2496090" cy="3825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Rotational controller</a:t>
              </a:r>
              <a:endParaRPr lang="zh-TW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單箭頭接點 47"/>
            <p:cNvCxnSpPr/>
            <p:nvPr/>
          </p:nvCxnSpPr>
          <p:spPr>
            <a:xfrm>
              <a:off x="2354103" y="2738478"/>
              <a:ext cx="634463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4255163" y="2546925"/>
              <a:ext cx="667985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5247149" y="3865229"/>
              <a:ext cx="667985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肘形接點 51"/>
            <p:cNvCxnSpPr/>
            <p:nvPr/>
          </p:nvCxnSpPr>
          <p:spPr>
            <a:xfrm flipV="1">
              <a:off x="2848105" y="2738084"/>
              <a:ext cx="2078151" cy="480082"/>
            </a:xfrm>
            <a:prstGeom prst="bentConnector3">
              <a:avLst>
                <a:gd name="adj1" fmla="val 75973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肘形接點 52"/>
            <p:cNvCxnSpPr/>
            <p:nvPr/>
          </p:nvCxnSpPr>
          <p:spPr>
            <a:xfrm flipV="1">
              <a:off x="3295650" y="2931280"/>
              <a:ext cx="1630606" cy="388912"/>
            </a:xfrm>
            <a:prstGeom prst="bentConnector3">
              <a:avLst>
                <a:gd name="adj1" fmla="val 79402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接點 53"/>
            <p:cNvCxnSpPr/>
            <p:nvPr/>
          </p:nvCxnSpPr>
          <p:spPr>
            <a:xfrm rot="10800000">
              <a:off x="3295653" y="3108952"/>
              <a:ext cx="6197600" cy="1960402"/>
            </a:xfrm>
            <a:prstGeom prst="bentConnector3">
              <a:avLst>
                <a:gd name="adj1" fmla="val 99990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接點 54"/>
            <p:cNvCxnSpPr/>
            <p:nvPr/>
          </p:nvCxnSpPr>
          <p:spPr>
            <a:xfrm rot="10800000" flipV="1">
              <a:off x="3295649" y="3423836"/>
              <a:ext cx="6197604" cy="1645520"/>
            </a:xfrm>
            <a:prstGeom prst="bentConnector3">
              <a:avLst>
                <a:gd name="adj1" fmla="val 0"/>
              </a:avLst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接點 55"/>
            <p:cNvCxnSpPr/>
            <p:nvPr/>
          </p:nvCxnSpPr>
          <p:spPr>
            <a:xfrm rot="10800000">
              <a:off x="2840025" y="2744460"/>
              <a:ext cx="1584564" cy="472209"/>
            </a:xfrm>
            <a:prstGeom prst="bentConnector3">
              <a:avLst>
                <a:gd name="adj1" fmla="val 99742"/>
              </a:avLst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接點 56"/>
            <p:cNvCxnSpPr/>
            <p:nvPr/>
          </p:nvCxnSpPr>
          <p:spPr>
            <a:xfrm rot="10800000" flipV="1">
              <a:off x="3295650" y="2090304"/>
              <a:ext cx="4152900" cy="268202"/>
            </a:xfrm>
            <a:prstGeom prst="bentConnector3">
              <a:avLst>
                <a:gd name="adj1" fmla="val 100000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接點 57"/>
            <p:cNvCxnSpPr/>
            <p:nvPr/>
          </p:nvCxnSpPr>
          <p:spPr>
            <a:xfrm rot="16200000" flipH="1">
              <a:off x="7158634" y="2377525"/>
              <a:ext cx="1104622" cy="530176"/>
            </a:xfrm>
            <a:prstGeom prst="bentConnector3">
              <a:avLst>
                <a:gd name="adj1" fmla="val 100013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接點 58"/>
            <p:cNvCxnSpPr/>
            <p:nvPr/>
          </p:nvCxnSpPr>
          <p:spPr>
            <a:xfrm rot="5400000" flipH="1" flipV="1">
              <a:off x="7185139" y="3856148"/>
              <a:ext cx="1052124" cy="529665"/>
            </a:xfrm>
            <a:prstGeom prst="bentConnector3">
              <a:avLst>
                <a:gd name="adj1" fmla="val 100018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接點 59"/>
            <p:cNvCxnSpPr/>
            <p:nvPr/>
          </p:nvCxnSpPr>
          <p:spPr>
            <a:xfrm rot="10800000">
              <a:off x="3984010" y="4307751"/>
              <a:ext cx="3465082" cy="339290"/>
            </a:xfrm>
            <a:prstGeom prst="bentConnector3">
              <a:avLst>
                <a:gd name="adj1" fmla="val 112536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肘形接點 60"/>
            <p:cNvCxnSpPr/>
            <p:nvPr/>
          </p:nvCxnSpPr>
          <p:spPr>
            <a:xfrm rot="5400000" flipH="1" flipV="1">
              <a:off x="5311942" y="4469231"/>
              <a:ext cx="829458" cy="370790"/>
            </a:xfrm>
            <a:prstGeom prst="bentConnector3">
              <a:avLst>
                <a:gd name="adj1" fmla="val 100048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肘形接點 61"/>
            <p:cNvCxnSpPr/>
            <p:nvPr/>
          </p:nvCxnSpPr>
          <p:spPr>
            <a:xfrm flipV="1">
              <a:off x="2670939" y="4054421"/>
              <a:ext cx="3241124" cy="482238"/>
            </a:xfrm>
            <a:prstGeom prst="bentConnector3">
              <a:avLst>
                <a:gd name="adj1" fmla="val 84237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/>
            <p:nvPr/>
          </p:nvCxnSpPr>
          <p:spPr>
            <a:xfrm>
              <a:off x="2350063" y="3953979"/>
              <a:ext cx="1630323" cy="792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3295650" y="4139871"/>
              <a:ext cx="684736" cy="4722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接點 64"/>
            <p:cNvCxnSpPr/>
            <p:nvPr/>
          </p:nvCxnSpPr>
          <p:spPr>
            <a:xfrm rot="10800000" flipV="1">
              <a:off x="3980387" y="3477247"/>
              <a:ext cx="2563247" cy="313061"/>
            </a:xfrm>
            <a:prstGeom prst="bentConnector3">
              <a:avLst>
                <a:gd name="adj1" fmla="val 116888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接點 65"/>
            <p:cNvCxnSpPr/>
            <p:nvPr/>
          </p:nvCxnSpPr>
          <p:spPr>
            <a:xfrm>
              <a:off x="2666464" y="3960359"/>
              <a:ext cx="2730242" cy="576300"/>
            </a:xfrm>
            <a:prstGeom prst="bentConnector3">
              <a:avLst>
                <a:gd name="adj1" fmla="val 228"/>
              </a:avLst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/>
            <p:nvPr/>
          </p:nvCxnSpPr>
          <p:spPr>
            <a:xfrm>
              <a:off x="9242797" y="3423839"/>
              <a:ext cx="634463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/>
            <p:nvPr/>
          </p:nvCxnSpPr>
          <p:spPr>
            <a:xfrm>
              <a:off x="7181990" y="4054421"/>
              <a:ext cx="263867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>
              <a:off x="6186286" y="2593921"/>
              <a:ext cx="1260000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接點 49"/>
            <p:cNvCxnSpPr/>
            <p:nvPr/>
          </p:nvCxnSpPr>
          <p:spPr>
            <a:xfrm rot="16200000" flipH="1">
              <a:off x="6004505" y="3116720"/>
              <a:ext cx="720912" cy="357347"/>
            </a:xfrm>
            <a:prstGeom prst="bentConnector3">
              <a:avLst>
                <a:gd name="adj1" fmla="val -207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45725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2336</TotalTime>
  <Words>2164</Words>
  <Application>Microsoft Office PowerPoint</Application>
  <PresentationFormat>如螢幕大小 (16:9)</PresentationFormat>
  <Paragraphs>390</Paragraphs>
  <Slides>41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9" baseType="lpstr">
      <vt:lpstr>Arial</vt:lpstr>
      <vt:lpstr>Times New Roman</vt:lpstr>
      <vt:lpstr>Calibri</vt:lpstr>
      <vt:lpstr>Open Sans</vt:lpstr>
      <vt:lpstr>新細明體</vt:lpstr>
      <vt:lpstr>Cambria Math</vt:lpstr>
      <vt:lpstr>PT Sans Narrow</vt:lpstr>
      <vt:lpstr>Tropic</vt:lpstr>
      <vt:lpstr>Parameter Estimation and Control of Multirotors Using Integral Concurrent Learning </vt:lpstr>
      <vt:lpstr>Outlines</vt:lpstr>
      <vt:lpstr>Motivation</vt:lpstr>
      <vt:lpstr>Problem Formulation - Definition of Symbols</vt:lpstr>
      <vt:lpstr>Problem Formulation - Dynamics of the Multirotor</vt:lpstr>
      <vt:lpstr>Problem Formulation – Tracking Errors and Estimate Errors</vt:lpstr>
      <vt:lpstr>Problem Formulation – Control Objectives</vt:lpstr>
      <vt:lpstr>Controller Design – Control Architecture</vt:lpstr>
      <vt:lpstr>Controller Design – Translational Controller</vt:lpstr>
      <vt:lpstr>Controller Design – Translational Controller</vt:lpstr>
      <vt:lpstr>Controller Design – Translational Controller</vt:lpstr>
      <vt:lpstr>Controller Design – Rotational Controller</vt:lpstr>
      <vt:lpstr>Controller Design – Rotational Controller</vt:lpstr>
      <vt:lpstr>Controller Design – Rotational Controller</vt:lpstr>
      <vt:lpstr>Stability Analysis – Closed-Loop Error Systems</vt:lpstr>
      <vt:lpstr>Stability Analysis – Translational Dynamics</vt:lpstr>
      <vt:lpstr>Stability Analysis – Translational Dynamics</vt:lpstr>
      <vt:lpstr>Stability Analysis – Rotational Dynamics</vt:lpstr>
      <vt:lpstr>Stability Analysis – Rotational Dynamics</vt:lpstr>
      <vt:lpstr>Stability Analysis – Overall System</vt:lpstr>
      <vt:lpstr>Experiments – Hardware Architecture</vt:lpstr>
      <vt:lpstr>Experiments – Mass Estimation</vt:lpstr>
      <vt:lpstr>Experiments – Mass Estimation</vt:lpstr>
      <vt:lpstr>Experiments – Moment of Inertia Estimation</vt:lpstr>
      <vt:lpstr>Experiments – Moment of Inertia Estimation</vt:lpstr>
      <vt:lpstr>Experiments – Estimator of the Angular Velocity</vt:lpstr>
      <vt:lpstr>Experiments – Moment of Inertia Estimation</vt:lpstr>
      <vt:lpstr>Experiments – Moment of Inertia Estimation</vt:lpstr>
      <vt:lpstr>Experiments – Moment of Inertia Estimation</vt:lpstr>
      <vt:lpstr>Experiments – Moment of Inertia Estimation</vt:lpstr>
      <vt:lpstr>Experiments – Trajectory Generation</vt:lpstr>
      <vt:lpstr>Experiments – Trajectory Generation</vt:lpstr>
      <vt:lpstr>Experiments – Tracking Performance</vt:lpstr>
      <vt:lpstr>Experiments – Comparison</vt:lpstr>
      <vt:lpstr>Experiments – Comparison</vt:lpstr>
      <vt:lpstr>Experiments – Comparison</vt:lpstr>
      <vt:lpstr>Experiments – Video (ICL controller)</vt:lpstr>
      <vt:lpstr>Experiments – Video (adaptive controller)</vt:lpstr>
      <vt:lpstr>Experiments – Video (geometric controller)</vt:lpstr>
      <vt:lpstr>Conclusion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Control system PID controller</dc:title>
  <dc:creator>USER</dc:creator>
  <cp:lastModifiedBy>NCRL</cp:lastModifiedBy>
  <cp:revision>258</cp:revision>
  <dcterms:modified xsi:type="dcterms:W3CDTF">2021-08-01T16:04:26Z</dcterms:modified>
</cp:coreProperties>
</file>